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7"/>
    <p:sldId id="257" r:id="rId58"/>
    <p:sldId id="258" r:id="rId59"/>
    <p:sldId id="259" r:id="rId60"/>
    <p:sldId id="260" r:id="rId61"/>
    <p:sldId id="261" r:id="rId62"/>
    <p:sldId id="262" r:id="rId63"/>
    <p:sldId id="263" r:id="rId64"/>
    <p:sldId id="264" r:id="rId65"/>
    <p:sldId id="265" r:id="rId66"/>
    <p:sldId id="266" r:id="rId67"/>
    <p:sldId id="267" r:id="rId68"/>
    <p:sldId id="268" r:id="rId69"/>
    <p:sldId id="269" r:id="rId70"/>
    <p:sldId id="270" r:id="rId71"/>
    <p:sldId id="271" r:id="rId72"/>
    <p:sldId id="272" r:id="rId73"/>
    <p:sldId id="273" r:id="rId74"/>
    <p:sldId id="274" r:id="rId75"/>
    <p:sldId id="275" r:id="rId76"/>
    <p:sldId id="276" r:id="rId77"/>
    <p:sldId id="277" r:id="rId78"/>
    <p:sldId id="278" r:id="rId7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eue Machina" charset="1" panose="00000500000000000000"/>
      <p:regular r:id="rId20"/>
    </p:embeddedFont>
    <p:embeddedFont>
      <p:font typeface="Neue Machina Light" charset="1" panose="00000400000000000000"/>
      <p:regular r:id="rId21"/>
    </p:embeddedFont>
    <p:embeddedFont>
      <p:font typeface="Neue Machina Ultra-Bold" charset="1" panose="00000900000000000000"/>
      <p:regular r:id="rId22"/>
    </p:embeddedFont>
    <p:embeddedFont>
      <p:font typeface="Aileron" charset="1" panose="00000500000000000000"/>
      <p:regular r:id="rId23"/>
    </p:embeddedFont>
    <p:embeddedFont>
      <p:font typeface="Aileron Bold" charset="1" panose="00000800000000000000"/>
      <p:regular r:id="rId24"/>
    </p:embeddedFont>
    <p:embeddedFont>
      <p:font typeface="Aileron Italics" charset="1" panose="00000500000000000000"/>
      <p:regular r:id="rId25"/>
    </p:embeddedFont>
    <p:embeddedFont>
      <p:font typeface="Aileron Bold Italics" charset="1" panose="00000800000000000000"/>
      <p:regular r:id="rId26"/>
    </p:embeddedFont>
    <p:embeddedFont>
      <p:font typeface="Aileron Thin" charset="1" panose="00000300000000000000"/>
      <p:regular r:id="rId27"/>
    </p:embeddedFont>
    <p:embeddedFont>
      <p:font typeface="Aileron Thin Italics" charset="1" panose="00000300000000000000"/>
      <p:regular r:id="rId28"/>
    </p:embeddedFont>
    <p:embeddedFont>
      <p:font typeface="Aileron Light" charset="1" panose="00000400000000000000"/>
      <p:regular r:id="rId29"/>
    </p:embeddedFont>
    <p:embeddedFont>
      <p:font typeface="Aileron Light Italics" charset="1" panose="00000400000000000000"/>
      <p:regular r:id="rId30"/>
    </p:embeddedFont>
    <p:embeddedFont>
      <p:font typeface="Aileron Ultra-Bold" charset="1" panose="00000A00000000000000"/>
      <p:regular r:id="rId31"/>
    </p:embeddedFont>
    <p:embeddedFont>
      <p:font typeface="Aileron Ultra-Bold Italics" charset="1" panose="00000A00000000000000"/>
      <p:regular r:id="rId32"/>
    </p:embeddedFont>
    <p:embeddedFont>
      <p:font typeface="Aileron Heavy" charset="1" panose="00000A00000000000000"/>
      <p:regular r:id="rId33"/>
    </p:embeddedFont>
    <p:embeddedFont>
      <p:font typeface="Aileron Heavy Italics" charset="1" panose="00000A00000000000000"/>
      <p:regular r:id="rId34"/>
    </p:embeddedFont>
    <p:embeddedFont>
      <p:font typeface="Montserrat" charset="1" panose="00000500000000000000"/>
      <p:regular r:id="rId35"/>
    </p:embeddedFont>
    <p:embeddedFont>
      <p:font typeface="Montserrat Bold" charset="1" panose="00000800000000000000"/>
      <p:regular r:id="rId36"/>
    </p:embeddedFont>
    <p:embeddedFont>
      <p:font typeface="Montserrat Italics" charset="1" panose="00000500000000000000"/>
      <p:regular r:id="rId37"/>
    </p:embeddedFont>
    <p:embeddedFont>
      <p:font typeface="Montserrat Bold Italics" charset="1" panose="00000800000000000000"/>
      <p:regular r:id="rId38"/>
    </p:embeddedFont>
    <p:embeddedFont>
      <p:font typeface="Montserrat Thin" charset="1" panose="00000300000000000000"/>
      <p:regular r:id="rId39"/>
    </p:embeddedFont>
    <p:embeddedFont>
      <p:font typeface="Montserrat Thin Italics" charset="1" panose="00000300000000000000"/>
      <p:regular r:id="rId40"/>
    </p:embeddedFont>
    <p:embeddedFont>
      <p:font typeface="Montserrat Extra-Light" charset="1" panose="00000300000000000000"/>
      <p:regular r:id="rId41"/>
    </p:embeddedFont>
    <p:embeddedFont>
      <p:font typeface="Montserrat Extra-Light Italics" charset="1" panose="00000300000000000000"/>
      <p:regular r:id="rId42"/>
    </p:embeddedFont>
    <p:embeddedFont>
      <p:font typeface="Montserrat Light" charset="1" panose="00000400000000000000"/>
      <p:regular r:id="rId43"/>
    </p:embeddedFont>
    <p:embeddedFont>
      <p:font typeface="Montserrat Light Italics" charset="1" panose="00000400000000000000"/>
      <p:regular r:id="rId44"/>
    </p:embeddedFont>
    <p:embeddedFont>
      <p:font typeface="Montserrat Medium" charset="1" panose="00000600000000000000"/>
      <p:regular r:id="rId45"/>
    </p:embeddedFont>
    <p:embeddedFont>
      <p:font typeface="Montserrat Medium Italics" charset="1" panose="00000600000000000000"/>
      <p:regular r:id="rId46"/>
    </p:embeddedFont>
    <p:embeddedFont>
      <p:font typeface="Montserrat Semi-Bold" charset="1" panose="00000700000000000000"/>
      <p:regular r:id="rId47"/>
    </p:embeddedFont>
    <p:embeddedFont>
      <p:font typeface="Montserrat Semi-Bold Italics" charset="1" panose="00000700000000000000"/>
      <p:regular r:id="rId48"/>
    </p:embeddedFont>
    <p:embeddedFont>
      <p:font typeface="Montserrat Ultra-Bold" charset="1" panose="00000900000000000000"/>
      <p:regular r:id="rId49"/>
    </p:embeddedFont>
    <p:embeddedFont>
      <p:font typeface="Montserrat Ultra-Bold Italics" charset="1" panose="00000900000000000000"/>
      <p:regular r:id="rId50"/>
    </p:embeddedFont>
    <p:embeddedFont>
      <p:font typeface="Montserrat Heavy" charset="1" panose="00000A00000000000000"/>
      <p:regular r:id="rId51"/>
    </p:embeddedFont>
    <p:embeddedFont>
      <p:font typeface="Montserrat Heavy Italics" charset="1" panose="00000A00000000000000"/>
      <p:regular r:id="rId52"/>
    </p:embeddedFont>
    <p:embeddedFont>
      <p:font typeface="Alice" charset="1" panose="00000500000000000000"/>
      <p:regular r:id="rId53"/>
    </p:embeddedFont>
    <p:embeddedFont>
      <p:font typeface="Alice Bold" charset="1" panose="00000500000000000000"/>
      <p:regular r:id="rId54"/>
    </p:embeddedFont>
    <p:embeddedFont>
      <p:font typeface="Alice Italics" charset="1" panose="00000500000000000000"/>
      <p:regular r:id="rId55"/>
    </p:embeddedFont>
    <p:embeddedFont>
      <p:font typeface="Alice Bold Italics" charset="1" panose="000005000000000000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slides/slide1.xml" Type="http://schemas.openxmlformats.org/officeDocument/2006/relationships/slide"/><Relationship Id="rId58" Target="slides/slide2.xml" Type="http://schemas.openxmlformats.org/officeDocument/2006/relationships/slide"/><Relationship Id="rId59" Target="slides/slide3.xml" Type="http://schemas.openxmlformats.org/officeDocument/2006/relationships/slide"/><Relationship Id="rId6" Target="fonts/font6.fntdata" Type="http://schemas.openxmlformats.org/officeDocument/2006/relationships/font"/><Relationship Id="rId60" Target="slides/slide4.xml" Type="http://schemas.openxmlformats.org/officeDocument/2006/relationships/slide"/><Relationship Id="rId61" Target="slides/slide5.xml" Type="http://schemas.openxmlformats.org/officeDocument/2006/relationships/slide"/><Relationship Id="rId62" Target="slides/slide6.xml" Type="http://schemas.openxmlformats.org/officeDocument/2006/relationships/slide"/><Relationship Id="rId63" Target="slides/slide7.xml" Type="http://schemas.openxmlformats.org/officeDocument/2006/relationships/slide"/><Relationship Id="rId64" Target="slides/slide8.xml" Type="http://schemas.openxmlformats.org/officeDocument/2006/relationships/slide"/><Relationship Id="rId65" Target="slides/slide9.xml" Type="http://schemas.openxmlformats.org/officeDocument/2006/relationships/slide"/><Relationship Id="rId66" Target="slides/slide10.xml" Type="http://schemas.openxmlformats.org/officeDocument/2006/relationships/slide"/><Relationship Id="rId67" Target="slides/slide11.xml" Type="http://schemas.openxmlformats.org/officeDocument/2006/relationships/slide"/><Relationship Id="rId68" Target="slides/slide12.xml" Type="http://schemas.openxmlformats.org/officeDocument/2006/relationships/slide"/><Relationship Id="rId69" Target="slides/slide13.xml" Type="http://schemas.openxmlformats.org/officeDocument/2006/relationships/slide"/><Relationship Id="rId7" Target="fonts/font7.fntdata" Type="http://schemas.openxmlformats.org/officeDocument/2006/relationships/font"/><Relationship Id="rId70" Target="slides/slide14.xml" Type="http://schemas.openxmlformats.org/officeDocument/2006/relationships/slide"/><Relationship Id="rId71" Target="slides/slide15.xml" Type="http://schemas.openxmlformats.org/officeDocument/2006/relationships/slide"/><Relationship Id="rId72" Target="slides/slide16.xml" Type="http://schemas.openxmlformats.org/officeDocument/2006/relationships/slide"/><Relationship Id="rId73" Target="slides/slide17.xml" Type="http://schemas.openxmlformats.org/officeDocument/2006/relationships/slide"/><Relationship Id="rId74" Target="slides/slide18.xml" Type="http://schemas.openxmlformats.org/officeDocument/2006/relationships/slide"/><Relationship Id="rId75" Target="slides/slide19.xml" Type="http://schemas.openxmlformats.org/officeDocument/2006/relationships/slide"/><Relationship Id="rId76" Target="slides/slide20.xml" Type="http://schemas.openxmlformats.org/officeDocument/2006/relationships/slide"/><Relationship Id="rId77" Target="slides/slide21.xml" Type="http://schemas.openxmlformats.org/officeDocument/2006/relationships/slide"/><Relationship Id="rId78" Target="slides/slide22.xml" Type="http://schemas.openxmlformats.org/officeDocument/2006/relationships/slide"/><Relationship Id="rId79" Target="slides/slide23.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62.png" Type="http://schemas.openxmlformats.org/officeDocument/2006/relationships/image"/><Relationship Id="rId9" Target="../media/image3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8.gif"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1.gif" Type="http://schemas.openxmlformats.org/officeDocument/2006/relationships/image"/><Relationship Id="rId7" Target="../media/image72.gif" Type="http://schemas.openxmlformats.org/officeDocument/2006/relationships/image"/><Relationship Id="rId8" Target="https://www.statista.com/statistics/967365/worldwide-cloud-infrastructure-services-market-share-vendor/" TargetMode="External" Type="http://schemas.openxmlformats.org/officeDocument/2006/relationships/hyperlink"/></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73.gif" Type="http://schemas.openxmlformats.org/officeDocument/2006/relationships/image"/><Relationship Id="rId6" Target="../media/image74.gif"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75.png" Type="http://schemas.openxmlformats.org/officeDocument/2006/relationships/image"/><Relationship Id="rId8" Target="../media/image76.png" Type="http://schemas.openxmlformats.org/officeDocument/2006/relationships/image"/><Relationship Id="rId9" Target="../media/image4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55.png" Type="http://schemas.openxmlformats.org/officeDocument/2006/relationships/image"/><Relationship Id="rId8" Target="../media/image49.png" Type="http://schemas.openxmlformats.org/officeDocument/2006/relationships/image"/><Relationship Id="rId9" Target="../media/image7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5.png" Type="http://schemas.openxmlformats.org/officeDocument/2006/relationships/image"/><Relationship Id="rId7" Target="../media/image1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5.png" Type="http://schemas.openxmlformats.org/officeDocument/2006/relationships/image"/><Relationship Id="rId7" Target="../media/image1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 Id="rId7" Target="../media/image8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84.gif"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84.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https://en.wikipedia.org/wiki/Redmond,_Washington"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29.png" Type="http://schemas.openxmlformats.org/officeDocument/2006/relationships/image"/><Relationship Id="rId19" Target="../media/image30.svg" Type="http://schemas.openxmlformats.org/officeDocument/2006/relationships/image"/><Relationship Id="rId2" Target="../media/image1.png" Type="http://schemas.openxmlformats.org/officeDocument/2006/relationships/image"/><Relationship Id="rId20" Target="../media/image31.png" Type="http://schemas.openxmlformats.org/officeDocument/2006/relationships/image"/><Relationship Id="rId21" Target="../media/image32.svg" Type="http://schemas.openxmlformats.org/officeDocument/2006/relationships/image"/><Relationship Id="rId22" Target="../media/image33.png" Type="http://schemas.openxmlformats.org/officeDocument/2006/relationships/image"/><Relationship Id="rId23" Target="../media/image34.svg" Type="http://schemas.openxmlformats.org/officeDocument/2006/relationships/image"/><Relationship Id="rId24" Target="../media/image13.png" Type="http://schemas.openxmlformats.org/officeDocument/2006/relationships/image"/><Relationship Id="rId25" Target="../media/image35.png" Type="http://schemas.openxmlformats.org/officeDocument/2006/relationships/image"/><Relationship Id="rId26" Target="../media/image36.png" Type="http://schemas.openxmlformats.org/officeDocument/2006/relationships/image"/><Relationship Id="rId27" Target="../media/image37.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42.png" Type="http://schemas.openxmlformats.org/officeDocument/2006/relationships/image"/><Relationship Id="rId17" Target="../media/image43.png" Type="http://schemas.openxmlformats.org/officeDocument/2006/relationships/image"/><Relationship Id="rId18" Target="../media/image44.png" Type="http://schemas.openxmlformats.org/officeDocument/2006/relationships/image"/><Relationship Id="rId19" Target="../media/image45.png" Type="http://schemas.openxmlformats.org/officeDocument/2006/relationships/image"/><Relationship Id="rId2" Target="../media/image5.png" Type="http://schemas.openxmlformats.org/officeDocument/2006/relationships/image"/><Relationship Id="rId20" Target="../media/image35.png" Type="http://schemas.openxmlformats.org/officeDocument/2006/relationships/image"/><Relationship Id="rId21" Target="../media/image15.png" Type="http://schemas.openxmlformats.org/officeDocument/2006/relationships/image"/><Relationship Id="rId22" Target="../media/image46.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18" Target="../media/image12.png" Type="http://schemas.openxmlformats.org/officeDocument/2006/relationships/image"/><Relationship Id="rId19" Target="../media/image49.png" Type="http://schemas.openxmlformats.org/officeDocument/2006/relationships/image"/><Relationship Id="rId2" Target="../media/image5.png" Type="http://schemas.openxmlformats.org/officeDocument/2006/relationships/image"/><Relationship Id="rId20" Target="../media/image50.png" Type="http://schemas.openxmlformats.org/officeDocument/2006/relationships/image"/><Relationship Id="rId21" Target="../media/image51.png" Type="http://schemas.openxmlformats.org/officeDocument/2006/relationships/image"/><Relationship Id="rId22" Target="../media/image52.png" Type="http://schemas.openxmlformats.org/officeDocument/2006/relationships/image"/><Relationship Id="rId23" Target="../media/image53.png" Type="http://schemas.openxmlformats.org/officeDocument/2006/relationships/image"/><Relationship Id="rId24" Target="../media/image10.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16.png" Type="http://schemas.openxmlformats.org/officeDocument/2006/relationships/image"/><Relationship Id="rId4" Target="../media/image55.png" Type="http://schemas.openxmlformats.org/officeDocument/2006/relationships/image"/><Relationship Id="rId5" Target="../media/image5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40321" y="6291444"/>
            <a:ext cx="7991112" cy="7991112"/>
          </a:xfrm>
          <a:custGeom>
            <a:avLst/>
            <a:gdLst/>
            <a:ahLst/>
            <a:cxnLst/>
            <a:rect r="r" b="b" t="t" l="l"/>
            <a:pathLst>
              <a:path h="7991112" w="7991112">
                <a:moveTo>
                  <a:pt x="0" y="0"/>
                </a:moveTo>
                <a:lnTo>
                  <a:pt x="7991113" y="0"/>
                </a:lnTo>
                <a:lnTo>
                  <a:pt x="7991113" y="7991112"/>
                </a:lnTo>
                <a:lnTo>
                  <a:pt x="0" y="79911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0043594" y="1448068"/>
            <a:ext cx="13645266" cy="10072687"/>
          </a:xfrm>
          <a:custGeom>
            <a:avLst/>
            <a:gdLst/>
            <a:ahLst/>
            <a:cxnLst/>
            <a:rect r="r" b="b" t="t" l="l"/>
            <a:pathLst>
              <a:path h="10072687" w="13645266">
                <a:moveTo>
                  <a:pt x="0" y="0"/>
                </a:moveTo>
                <a:lnTo>
                  <a:pt x="13645266" y="0"/>
                </a:lnTo>
                <a:lnTo>
                  <a:pt x="13645266" y="10072687"/>
                </a:lnTo>
                <a:lnTo>
                  <a:pt x="0" y="100726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936040">
            <a:off x="13889872" y="5330004"/>
            <a:ext cx="4723918" cy="2308815"/>
          </a:xfrm>
          <a:custGeom>
            <a:avLst/>
            <a:gdLst/>
            <a:ahLst/>
            <a:cxnLst/>
            <a:rect r="r" b="b" t="t" l="l"/>
            <a:pathLst>
              <a:path h="2308815" w="4723918">
                <a:moveTo>
                  <a:pt x="0" y="0"/>
                </a:moveTo>
                <a:lnTo>
                  <a:pt x="4723918" y="0"/>
                </a:lnTo>
                <a:lnTo>
                  <a:pt x="4723918"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8961084" y="5215333"/>
            <a:ext cx="4677250" cy="649438"/>
          </a:xfrm>
          <a:custGeom>
            <a:avLst/>
            <a:gdLst/>
            <a:ahLst/>
            <a:cxnLst/>
            <a:rect r="r" b="b" t="t" l="l"/>
            <a:pathLst>
              <a:path h="649438" w="4677250">
                <a:moveTo>
                  <a:pt x="0" y="0"/>
                </a:moveTo>
                <a:lnTo>
                  <a:pt x="4677250" y="0"/>
                </a:lnTo>
                <a:lnTo>
                  <a:pt x="4677250" y="649438"/>
                </a:lnTo>
                <a:lnTo>
                  <a:pt x="0" y="649438"/>
                </a:lnTo>
                <a:lnTo>
                  <a:pt x="0" y="0"/>
                </a:lnTo>
                <a:close/>
              </a:path>
            </a:pathLst>
          </a:custGeom>
          <a:blipFill>
            <a:blip r:embed="rId9"/>
            <a:stretch>
              <a:fillRect l="0" t="-71533" r="0" b="-71533"/>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8" id="8"/>
          <p:cNvSpPr txBox="true"/>
          <p:nvPr/>
        </p:nvSpPr>
        <p:spPr>
          <a:xfrm rot="0">
            <a:off x="2419979" y="3600450"/>
            <a:ext cx="13448042" cy="1809013"/>
          </a:xfrm>
          <a:prstGeom prst="rect">
            <a:avLst/>
          </a:prstGeom>
        </p:spPr>
        <p:txBody>
          <a:bodyPr anchor="t" rtlCol="false" tIns="0" lIns="0" bIns="0" rIns="0">
            <a:spAutoFit/>
          </a:bodyPr>
          <a:lstStyle/>
          <a:p>
            <a:pPr algn="ctr">
              <a:lnSpc>
                <a:spcPts val="14740"/>
              </a:lnSpc>
            </a:pPr>
            <a:r>
              <a:rPr lang="en-US" sz="10529">
                <a:solidFill>
                  <a:srgbClr val="FFFFFF"/>
                </a:solidFill>
                <a:latin typeface="Neue Machina Ultra-Bold"/>
              </a:rPr>
              <a:t>Microsoft </a:t>
            </a:r>
          </a:p>
        </p:txBody>
      </p:sp>
      <p:sp>
        <p:nvSpPr>
          <p:cNvPr name="Freeform 9" id="9"/>
          <p:cNvSpPr/>
          <p:nvPr/>
        </p:nvSpPr>
        <p:spPr>
          <a:xfrm flipH="false" flipV="false" rot="8508106">
            <a:off x="-749459" y="-342622"/>
            <a:ext cx="4921440" cy="4626664"/>
          </a:xfrm>
          <a:custGeom>
            <a:avLst/>
            <a:gdLst/>
            <a:ahLst/>
            <a:cxnLst/>
            <a:rect r="r" b="b" t="t" l="l"/>
            <a:pathLst>
              <a:path h="4626664" w="4921440">
                <a:moveTo>
                  <a:pt x="0" y="0"/>
                </a:moveTo>
                <a:lnTo>
                  <a:pt x="4921440" y="0"/>
                </a:lnTo>
                <a:lnTo>
                  <a:pt x="4921440" y="4626664"/>
                </a:lnTo>
                <a:lnTo>
                  <a:pt x="0" y="4626664"/>
                </a:lnTo>
                <a:lnTo>
                  <a:pt x="0" y="0"/>
                </a:lnTo>
                <a:close/>
              </a:path>
            </a:pathLst>
          </a:custGeom>
          <a:blipFill>
            <a:blip r:embed="rId11"/>
            <a:stretch>
              <a:fillRect l="-272" t="0" r="-272" b="0"/>
            </a:stretch>
          </a:blipFill>
          <a:ln cap="sq">
            <a:noFill/>
            <a:prstDash val="solid"/>
            <a:miter/>
          </a:ln>
        </p:spPr>
      </p:sp>
      <p:sp>
        <p:nvSpPr>
          <p:cNvPr name="TextBox 10" id="10"/>
          <p:cNvSpPr txBox="true"/>
          <p:nvPr/>
        </p:nvSpPr>
        <p:spPr>
          <a:xfrm rot="0">
            <a:off x="9575972" y="5253222"/>
            <a:ext cx="3527069" cy="516509"/>
          </a:xfrm>
          <a:prstGeom prst="rect">
            <a:avLst/>
          </a:prstGeom>
        </p:spPr>
        <p:txBody>
          <a:bodyPr anchor="t" rtlCol="false" tIns="0" lIns="0" bIns="0" rIns="0">
            <a:spAutoFit/>
          </a:bodyPr>
          <a:lstStyle/>
          <a:p>
            <a:pPr algn="ctr">
              <a:lnSpc>
                <a:spcPts val="4248"/>
              </a:lnSpc>
            </a:pPr>
            <a:r>
              <a:rPr lang="en-US" sz="3034">
                <a:solidFill>
                  <a:srgbClr val="01204C"/>
                </a:solidFill>
                <a:latin typeface="Montserrat Medium"/>
              </a:rPr>
              <a:t>Corporation, Inc.</a:t>
            </a:r>
          </a:p>
        </p:txBody>
      </p:sp>
      <p:sp>
        <p:nvSpPr>
          <p:cNvPr name="TextBox 11" id="11"/>
          <p:cNvSpPr txBox="true"/>
          <p:nvPr/>
        </p:nvSpPr>
        <p:spPr>
          <a:xfrm rot="0">
            <a:off x="7312149" y="6578319"/>
            <a:ext cx="3663702" cy="3032357"/>
          </a:xfrm>
          <a:prstGeom prst="rect">
            <a:avLst/>
          </a:prstGeom>
        </p:spPr>
        <p:txBody>
          <a:bodyPr anchor="t" rtlCol="false" tIns="0" lIns="0" bIns="0" rIns="0">
            <a:spAutoFit/>
          </a:bodyPr>
          <a:lstStyle/>
          <a:p>
            <a:pPr algn="ctr">
              <a:lnSpc>
                <a:spcPts val="5412"/>
              </a:lnSpc>
            </a:pPr>
            <a:r>
              <a:rPr lang="en-US" sz="3865">
                <a:solidFill>
                  <a:srgbClr val="FFFFFF"/>
                </a:solidFill>
                <a:latin typeface="Alice Bold"/>
              </a:rPr>
              <a:t>Presented by-</a:t>
            </a:r>
          </a:p>
          <a:p>
            <a:pPr algn="ctr">
              <a:lnSpc>
                <a:spcPts val="4712"/>
              </a:lnSpc>
            </a:pPr>
            <a:r>
              <a:rPr lang="en-US" sz="3365">
                <a:solidFill>
                  <a:srgbClr val="FFFFFF"/>
                </a:solidFill>
                <a:latin typeface="Alice"/>
              </a:rPr>
              <a:t>Vanshika Soni</a:t>
            </a:r>
          </a:p>
          <a:p>
            <a:pPr algn="ctr">
              <a:lnSpc>
                <a:spcPts val="4712"/>
              </a:lnSpc>
            </a:pPr>
            <a:r>
              <a:rPr lang="en-US" sz="3365">
                <a:solidFill>
                  <a:srgbClr val="FFFFFF"/>
                </a:solidFill>
                <a:latin typeface="Alice"/>
              </a:rPr>
              <a:t>Piyush Upadhyay</a:t>
            </a:r>
          </a:p>
          <a:p>
            <a:pPr algn="ctr">
              <a:lnSpc>
                <a:spcPts val="4712"/>
              </a:lnSpc>
            </a:pPr>
            <a:r>
              <a:rPr lang="en-US" sz="3365">
                <a:solidFill>
                  <a:srgbClr val="FFFFFF"/>
                </a:solidFill>
                <a:latin typeface="Alice"/>
              </a:rPr>
              <a:t>Tejaswini Chauhan</a:t>
            </a:r>
          </a:p>
          <a:p>
            <a:pPr algn="ctr">
              <a:lnSpc>
                <a:spcPts val="4712"/>
              </a:lnSpc>
            </a:pPr>
            <a:r>
              <a:rPr lang="en-US" sz="3365">
                <a:solidFill>
                  <a:srgbClr val="FFFFFF"/>
                </a:solidFill>
                <a:latin typeface="Alice"/>
              </a:rPr>
              <a:t>Lucky Verma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3538A"/>
        </a:solidFill>
      </p:bgPr>
    </p:bg>
    <p:spTree>
      <p:nvGrpSpPr>
        <p:cNvPr id="1" name=""/>
        <p:cNvGrpSpPr/>
        <p:nvPr/>
      </p:nvGrpSpPr>
      <p:grpSpPr>
        <a:xfrm>
          <a:off x="0" y="0"/>
          <a:ext cx="0" cy="0"/>
          <a:chOff x="0" y="0"/>
          <a:chExt cx="0" cy="0"/>
        </a:xfrm>
      </p:grpSpPr>
      <p:grpSp>
        <p:nvGrpSpPr>
          <p:cNvPr name="Group 2" id="2"/>
          <p:cNvGrpSpPr/>
          <p:nvPr/>
        </p:nvGrpSpPr>
        <p:grpSpPr>
          <a:xfrm rot="0">
            <a:off x="1812067" y="3246376"/>
            <a:ext cx="14663866" cy="6756244"/>
            <a:chOff x="0" y="0"/>
            <a:chExt cx="3862088" cy="1779422"/>
          </a:xfrm>
        </p:grpSpPr>
        <p:sp>
          <p:nvSpPr>
            <p:cNvPr name="Freeform 3" id="3"/>
            <p:cNvSpPr/>
            <p:nvPr/>
          </p:nvSpPr>
          <p:spPr>
            <a:xfrm flipH="false" flipV="false" rot="0">
              <a:off x="0" y="0"/>
              <a:ext cx="3862088" cy="1779422"/>
            </a:xfrm>
            <a:custGeom>
              <a:avLst/>
              <a:gdLst/>
              <a:ahLst/>
              <a:cxnLst/>
              <a:rect r="r" b="b" t="t" l="l"/>
              <a:pathLst>
                <a:path h="1779422" w="3862088">
                  <a:moveTo>
                    <a:pt x="26926" y="0"/>
                  </a:moveTo>
                  <a:lnTo>
                    <a:pt x="3835162" y="0"/>
                  </a:lnTo>
                  <a:cubicBezTo>
                    <a:pt x="3842303" y="0"/>
                    <a:pt x="3849152" y="2837"/>
                    <a:pt x="3854202" y="7886"/>
                  </a:cubicBezTo>
                  <a:cubicBezTo>
                    <a:pt x="3859252" y="12936"/>
                    <a:pt x="3862088" y="19785"/>
                    <a:pt x="3862088" y="26926"/>
                  </a:cubicBezTo>
                  <a:lnTo>
                    <a:pt x="3862088" y="1752497"/>
                  </a:lnTo>
                  <a:cubicBezTo>
                    <a:pt x="3862088" y="1759638"/>
                    <a:pt x="3859252" y="1766486"/>
                    <a:pt x="3854202" y="1771536"/>
                  </a:cubicBezTo>
                  <a:cubicBezTo>
                    <a:pt x="3849152" y="1776586"/>
                    <a:pt x="3842303" y="1779422"/>
                    <a:pt x="3835162" y="1779422"/>
                  </a:cubicBezTo>
                  <a:lnTo>
                    <a:pt x="26926" y="1779422"/>
                  </a:lnTo>
                  <a:cubicBezTo>
                    <a:pt x="19785" y="1779422"/>
                    <a:pt x="12936" y="1776586"/>
                    <a:pt x="7886" y="1771536"/>
                  </a:cubicBezTo>
                  <a:cubicBezTo>
                    <a:pt x="2837" y="1766486"/>
                    <a:pt x="0" y="1759638"/>
                    <a:pt x="0" y="1752497"/>
                  </a:cubicBezTo>
                  <a:lnTo>
                    <a:pt x="0" y="26926"/>
                  </a:lnTo>
                  <a:cubicBezTo>
                    <a:pt x="0" y="19785"/>
                    <a:pt x="2837" y="12936"/>
                    <a:pt x="7886" y="7886"/>
                  </a:cubicBezTo>
                  <a:cubicBezTo>
                    <a:pt x="12936" y="2837"/>
                    <a:pt x="19785" y="0"/>
                    <a:pt x="26926" y="0"/>
                  </a:cubicBezTo>
                  <a:close/>
                </a:path>
              </a:pathLst>
            </a:custGeom>
            <a:solidFill>
              <a:srgbClr val="01204C"/>
            </a:solidFill>
          </p:spPr>
        </p:sp>
        <p:sp>
          <p:nvSpPr>
            <p:cNvPr name="TextBox 4" id="4"/>
            <p:cNvSpPr txBox="true"/>
            <p:nvPr/>
          </p:nvSpPr>
          <p:spPr>
            <a:xfrm>
              <a:off x="0" y="-66675"/>
              <a:ext cx="3862088" cy="1846097"/>
            </a:xfrm>
            <a:prstGeom prst="rect">
              <a:avLst/>
            </a:prstGeom>
          </p:spPr>
          <p:txBody>
            <a:bodyPr anchor="ctr" rtlCol="false" tIns="50800" lIns="50800" bIns="50800" rIns="50800"/>
            <a:lstStyle/>
            <a:p>
              <a:pPr algn="ctr">
                <a:lnSpc>
                  <a:spcPts val="3150"/>
                </a:lnSpc>
              </a:pPr>
            </a:p>
          </p:txBody>
        </p:sp>
      </p:grpSp>
      <p:sp>
        <p:nvSpPr>
          <p:cNvPr name="Freeform 5" id="5"/>
          <p:cNvSpPr/>
          <p:nvPr/>
        </p:nvSpPr>
        <p:spPr>
          <a:xfrm flipH="false" flipV="false" rot="0">
            <a:off x="5432880" y="225813"/>
            <a:ext cx="7422241" cy="3221286"/>
          </a:xfrm>
          <a:custGeom>
            <a:avLst/>
            <a:gdLst/>
            <a:ahLst/>
            <a:cxnLst/>
            <a:rect r="r" b="b" t="t" l="l"/>
            <a:pathLst>
              <a:path h="3221286" w="7422241">
                <a:moveTo>
                  <a:pt x="0" y="0"/>
                </a:moveTo>
                <a:lnTo>
                  <a:pt x="7422240" y="0"/>
                </a:lnTo>
                <a:lnTo>
                  <a:pt x="7422240" y="3221285"/>
                </a:lnTo>
                <a:lnTo>
                  <a:pt x="0" y="3221285"/>
                </a:lnTo>
                <a:lnTo>
                  <a:pt x="0" y="0"/>
                </a:lnTo>
                <a:close/>
              </a:path>
            </a:pathLst>
          </a:custGeom>
          <a:blipFill>
            <a:blip r:embed="rId2"/>
            <a:stretch>
              <a:fillRect l="0" t="0" r="0" b="0"/>
            </a:stretch>
          </a:blipFill>
        </p:spPr>
      </p:sp>
      <p:sp>
        <p:nvSpPr>
          <p:cNvPr name="TextBox 6" id="6"/>
          <p:cNvSpPr txBox="true"/>
          <p:nvPr/>
        </p:nvSpPr>
        <p:spPr>
          <a:xfrm rot="0">
            <a:off x="2220491" y="4007980"/>
            <a:ext cx="13847018" cy="5109212"/>
          </a:xfrm>
          <a:prstGeom prst="rect">
            <a:avLst/>
          </a:prstGeom>
        </p:spPr>
        <p:txBody>
          <a:bodyPr anchor="t" rtlCol="false" tIns="0" lIns="0" bIns="0" rIns="0">
            <a:spAutoFit/>
          </a:bodyPr>
          <a:lstStyle/>
          <a:p>
            <a:pPr algn="just">
              <a:lnSpc>
                <a:spcPts val="5849"/>
              </a:lnSpc>
              <a:spcBef>
                <a:spcPct val="0"/>
              </a:spcBef>
            </a:pPr>
            <a:r>
              <a:rPr lang="en-US" sz="3899" spc="77">
                <a:solidFill>
                  <a:srgbClr val="FFFFFF"/>
                </a:solidFill>
                <a:latin typeface="Aileron"/>
              </a:rPr>
              <a:t>Microsoft Power BI is an interactive data visualization software product developed by Microsoft with a primary focus on business intelligence. It is part of the Microsoft Power Platform. Power BI is a collection of software services, apps, and connectors that work together to turn various sources of data into static and interactive data visualizations.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3538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134567" y="3142814"/>
            <a:ext cx="10278753" cy="4009620"/>
          </a:xfrm>
          <a:custGeom>
            <a:avLst/>
            <a:gdLst/>
            <a:ahLst/>
            <a:cxnLst/>
            <a:rect r="r" b="b" t="t" l="l"/>
            <a:pathLst>
              <a:path h="4009620" w="10278753">
                <a:moveTo>
                  <a:pt x="0" y="0"/>
                </a:moveTo>
                <a:lnTo>
                  <a:pt x="10278753" y="0"/>
                </a:lnTo>
                <a:lnTo>
                  <a:pt x="10278753" y="4009619"/>
                </a:lnTo>
                <a:lnTo>
                  <a:pt x="0" y="4009619"/>
                </a:lnTo>
                <a:lnTo>
                  <a:pt x="0" y="0"/>
                </a:lnTo>
                <a:close/>
              </a:path>
            </a:pathLst>
          </a:custGeom>
          <a:blipFill>
            <a:blip r:embed="rId2"/>
            <a:stretch>
              <a:fillRect l="-2412" t="-4182" r="-3564" b="0"/>
            </a:stretch>
          </a:blipFill>
        </p:spPr>
      </p:sp>
      <p:sp>
        <p:nvSpPr>
          <p:cNvPr name="TextBox 3" id="3"/>
          <p:cNvSpPr txBox="true"/>
          <p:nvPr/>
        </p:nvSpPr>
        <p:spPr>
          <a:xfrm rot="0">
            <a:off x="5365500" y="1089888"/>
            <a:ext cx="11723489"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Neue Machina Ultra-Bold"/>
              </a:rPr>
              <a:t>Project Brainwave</a:t>
            </a:r>
          </a:p>
        </p:txBody>
      </p:sp>
      <p:sp>
        <p:nvSpPr>
          <p:cNvPr name="TextBox 4" id="4"/>
          <p:cNvSpPr txBox="true"/>
          <p:nvPr/>
        </p:nvSpPr>
        <p:spPr>
          <a:xfrm rot="0">
            <a:off x="4009620" y="3194806"/>
            <a:ext cx="13661542" cy="7032504"/>
          </a:xfrm>
          <a:prstGeom prst="rect">
            <a:avLst/>
          </a:prstGeom>
        </p:spPr>
        <p:txBody>
          <a:bodyPr anchor="t" rtlCol="false" tIns="0" lIns="0" bIns="0" rIns="0">
            <a:spAutoFit/>
          </a:bodyPr>
          <a:lstStyle/>
          <a:p>
            <a:pPr algn="just" marL="724292" indent="-362146" lvl="1">
              <a:lnSpc>
                <a:spcPts val="4696"/>
              </a:lnSpc>
              <a:buFont typeface="Arial"/>
              <a:buChar char="•"/>
            </a:pPr>
            <a:r>
              <a:rPr lang="en-US" sz="3354">
                <a:solidFill>
                  <a:srgbClr val="FFFFFF"/>
                </a:solidFill>
                <a:latin typeface="Canva Sans"/>
              </a:rPr>
              <a:t>Project Brainwave is a deep learning platform for real-time AI inference in the cloud and on the edge.</a:t>
            </a:r>
          </a:p>
          <a:p>
            <a:pPr algn="just">
              <a:lnSpc>
                <a:spcPts val="4696"/>
              </a:lnSpc>
            </a:pPr>
          </a:p>
          <a:p>
            <a:pPr algn="just" marL="724292" indent="-362146" lvl="1">
              <a:lnSpc>
                <a:spcPts val="4696"/>
              </a:lnSpc>
              <a:buFont typeface="Arial"/>
              <a:buChar char="•"/>
            </a:pPr>
            <a:r>
              <a:rPr lang="en-US" sz="3354">
                <a:solidFill>
                  <a:srgbClr val="FFFFFF"/>
                </a:solidFill>
                <a:latin typeface="Canva Sans"/>
                <a:cs typeface="Canva Sans"/>
              </a:rPr>
              <a:t> A soft Neural Processing Unit (NPU), based on a high-performance accelerates deep neural network (DNN) inferencing, with applications in computer vision and natural language processing. </a:t>
            </a:r>
          </a:p>
          <a:p>
            <a:pPr algn="just">
              <a:lnSpc>
                <a:spcPts val="4696"/>
              </a:lnSpc>
            </a:pPr>
          </a:p>
          <a:p>
            <a:pPr algn="just" marL="724292" indent="-362146" lvl="1">
              <a:lnSpc>
                <a:spcPts val="4696"/>
              </a:lnSpc>
              <a:buFont typeface="Arial"/>
              <a:buChar char="•"/>
            </a:pPr>
            <a:r>
              <a:rPr lang="en-US" sz="3354">
                <a:solidFill>
                  <a:srgbClr val="FFFFFF"/>
                </a:solidFill>
                <a:latin typeface="Canva Sans"/>
              </a:rPr>
              <a:t>Project Brainwave is transforming computing by augmenting CPUs with an interconnected and configurable compute layer composed of programmable silicon.</a:t>
            </a:r>
          </a:p>
          <a:p>
            <a:pPr algn="just">
              <a:lnSpc>
                <a:spcPts val="441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grpSp>
        <p:nvGrpSpPr>
          <p:cNvPr name="Group 4" id="4"/>
          <p:cNvGrpSpPr/>
          <p:nvPr/>
        </p:nvGrpSpPr>
        <p:grpSpPr>
          <a:xfrm rot="0">
            <a:off x="1941393" y="3140716"/>
            <a:ext cx="4225099" cy="6362733"/>
            <a:chOff x="0" y="0"/>
            <a:chExt cx="1565187" cy="2357074"/>
          </a:xfrm>
        </p:grpSpPr>
        <p:sp>
          <p:nvSpPr>
            <p:cNvPr name="Freeform 5" id="5"/>
            <p:cNvSpPr/>
            <p:nvPr/>
          </p:nvSpPr>
          <p:spPr>
            <a:xfrm flipH="false" flipV="false" rot="0">
              <a:off x="0" y="0"/>
              <a:ext cx="1565188" cy="2357074"/>
            </a:xfrm>
            <a:custGeom>
              <a:avLst/>
              <a:gdLst/>
              <a:ahLst/>
              <a:cxnLst/>
              <a:rect r="r" b="b" t="t" l="l"/>
              <a:pathLst>
                <a:path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5452AB">
                <a:alpha val="30980"/>
              </a:srgbClr>
            </a:solidFill>
          </p:spPr>
        </p:sp>
      </p:grpSp>
      <p:grpSp>
        <p:nvGrpSpPr>
          <p:cNvPr name="Group 6" id="6"/>
          <p:cNvGrpSpPr>
            <a:grpSpLocks noChangeAspect="true"/>
          </p:cNvGrpSpPr>
          <p:nvPr/>
        </p:nvGrpSpPr>
        <p:grpSpPr>
          <a:xfrm rot="0">
            <a:off x="2462835" y="3465684"/>
            <a:ext cx="3065912" cy="3065912"/>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44483" t="0" r="-44483" b="0"/>
              </a:stretch>
            </a:blipFill>
          </p:spPr>
        </p:sp>
        <p:sp>
          <p:nvSpPr>
            <p:cNvPr name="Freeform 8" id="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9" id="9"/>
          <p:cNvGrpSpPr/>
          <p:nvPr/>
        </p:nvGrpSpPr>
        <p:grpSpPr>
          <a:xfrm rot="0">
            <a:off x="6988325" y="3140716"/>
            <a:ext cx="4215939" cy="6461228"/>
            <a:chOff x="0" y="0"/>
            <a:chExt cx="1537986" cy="2357074"/>
          </a:xfrm>
        </p:grpSpPr>
        <p:sp>
          <p:nvSpPr>
            <p:cNvPr name="Freeform 10" id="10"/>
            <p:cNvSpPr/>
            <p:nvPr/>
          </p:nvSpPr>
          <p:spPr>
            <a:xfrm flipH="false" flipV="false" rot="0">
              <a:off x="0" y="0"/>
              <a:ext cx="1537986" cy="2357074"/>
            </a:xfrm>
            <a:custGeom>
              <a:avLst/>
              <a:gdLst/>
              <a:ahLst/>
              <a:cxnLst/>
              <a:rect r="r" b="b" t="t" l="l"/>
              <a:pathLst>
                <a:path h="2357074" w="1537986">
                  <a:moveTo>
                    <a:pt x="1413526" y="2357074"/>
                  </a:moveTo>
                  <a:lnTo>
                    <a:pt x="124460" y="2357074"/>
                  </a:lnTo>
                  <a:cubicBezTo>
                    <a:pt x="55880" y="2357074"/>
                    <a:pt x="0" y="2301194"/>
                    <a:pt x="0" y="2232614"/>
                  </a:cubicBezTo>
                  <a:lnTo>
                    <a:pt x="0" y="124460"/>
                  </a:lnTo>
                  <a:cubicBezTo>
                    <a:pt x="0" y="55880"/>
                    <a:pt x="55880" y="0"/>
                    <a:pt x="124460" y="0"/>
                  </a:cubicBezTo>
                  <a:lnTo>
                    <a:pt x="1413526" y="0"/>
                  </a:lnTo>
                  <a:cubicBezTo>
                    <a:pt x="1482106" y="0"/>
                    <a:pt x="1537986" y="55880"/>
                    <a:pt x="1537986" y="124460"/>
                  </a:cubicBezTo>
                  <a:lnTo>
                    <a:pt x="1537986" y="2232614"/>
                  </a:lnTo>
                  <a:cubicBezTo>
                    <a:pt x="1537986" y="2301194"/>
                    <a:pt x="1482106" y="2357074"/>
                    <a:pt x="1413526" y="2357074"/>
                  </a:cubicBezTo>
                  <a:close/>
                </a:path>
              </a:pathLst>
            </a:custGeom>
            <a:solidFill>
              <a:srgbClr val="0154D8">
                <a:alpha val="30980"/>
              </a:srgbClr>
            </a:solidFill>
          </p:spPr>
        </p:sp>
      </p:grpSp>
      <p:grpSp>
        <p:nvGrpSpPr>
          <p:cNvPr name="Group 11" id="11"/>
          <p:cNvGrpSpPr>
            <a:grpSpLocks noChangeAspect="true"/>
          </p:cNvGrpSpPr>
          <p:nvPr/>
        </p:nvGrpSpPr>
        <p:grpSpPr>
          <a:xfrm rot="0">
            <a:off x="7546493" y="3465684"/>
            <a:ext cx="3065912" cy="306591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l="0" t="0" r="0" b="0"/>
              </a:stretch>
            </a:blipFill>
          </p:spPr>
        </p:sp>
        <p:sp>
          <p:nvSpPr>
            <p:cNvPr name="Freeform 13" id="13"/>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14" id="14"/>
          <p:cNvGrpSpPr/>
          <p:nvPr/>
        </p:nvGrpSpPr>
        <p:grpSpPr>
          <a:xfrm rot="0">
            <a:off x="11973355" y="3140716"/>
            <a:ext cx="4290504" cy="6461228"/>
            <a:chOff x="0" y="0"/>
            <a:chExt cx="1565187" cy="2357074"/>
          </a:xfrm>
        </p:grpSpPr>
        <p:sp>
          <p:nvSpPr>
            <p:cNvPr name="Freeform 15" id="15"/>
            <p:cNvSpPr/>
            <p:nvPr/>
          </p:nvSpPr>
          <p:spPr>
            <a:xfrm flipH="false" flipV="false" rot="0">
              <a:off x="0" y="0"/>
              <a:ext cx="1565188" cy="2357074"/>
            </a:xfrm>
            <a:custGeom>
              <a:avLst/>
              <a:gdLst/>
              <a:ahLst/>
              <a:cxnLst/>
              <a:rect r="r" b="b" t="t" l="l"/>
              <a:pathLst>
                <a:path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D14424">
                <a:alpha val="30980"/>
              </a:srgbClr>
            </a:solidFill>
          </p:spPr>
        </p:sp>
      </p:grpSp>
      <p:grpSp>
        <p:nvGrpSpPr>
          <p:cNvPr name="Group 16" id="16"/>
          <p:cNvGrpSpPr>
            <a:grpSpLocks noChangeAspect="true"/>
          </p:cNvGrpSpPr>
          <p:nvPr/>
        </p:nvGrpSpPr>
        <p:grpSpPr>
          <a:xfrm rot="0">
            <a:off x="12585651" y="3465684"/>
            <a:ext cx="3065912" cy="306591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l="0" t="0" r="0" b="0"/>
              </a:stretch>
            </a:blipFill>
          </p:spPr>
        </p:sp>
        <p:sp>
          <p:nvSpPr>
            <p:cNvPr name="Freeform 18" id="1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name="Freeform 19" id="19"/>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9"/>
            <a:stretch>
              <a:fillRect l="0" t="0" r="0" b="0"/>
            </a:stretch>
          </a:blipFill>
        </p:spPr>
      </p:sp>
      <p:sp>
        <p:nvSpPr>
          <p:cNvPr name="Freeform 20" id="20"/>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10"/>
            <a:stretch>
              <a:fillRect l="0" t="0" r="0" b="0"/>
            </a:stretch>
          </a:blipFill>
        </p:spPr>
      </p:sp>
      <p:sp>
        <p:nvSpPr>
          <p:cNvPr name="TextBox 21" id="21"/>
          <p:cNvSpPr txBox="true"/>
          <p:nvPr/>
        </p:nvSpPr>
        <p:spPr>
          <a:xfrm rot="0">
            <a:off x="3272934" y="104663"/>
            <a:ext cx="13540276" cy="2692409"/>
          </a:xfrm>
          <a:prstGeom prst="rect">
            <a:avLst/>
          </a:prstGeom>
        </p:spPr>
        <p:txBody>
          <a:bodyPr anchor="t" rtlCol="false" tIns="0" lIns="0" bIns="0" rIns="0">
            <a:spAutoFit/>
          </a:bodyPr>
          <a:lstStyle/>
          <a:p>
            <a:pPr algn="ctr">
              <a:lnSpc>
                <a:spcPts val="10784"/>
              </a:lnSpc>
            </a:pPr>
            <a:r>
              <a:rPr lang="en-US" sz="7703">
                <a:solidFill>
                  <a:srgbClr val="FFFFFF"/>
                </a:solidFill>
                <a:latin typeface="Neue Machina Ultra-Bold"/>
              </a:rPr>
              <a:t>Some popular tools provided by Microsoft</a:t>
            </a:r>
          </a:p>
        </p:txBody>
      </p:sp>
      <p:sp>
        <p:nvSpPr>
          <p:cNvPr name="TextBox 22" id="22"/>
          <p:cNvSpPr txBox="true"/>
          <p:nvPr/>
        </p:nvSpPr>
        <p:spPr>
          <a:xfrm rot="0">
            <a:off x="2462835" y="7292905"/>
            <a:ext cx="3009620" cy="1866900"/>
          </a:xfrm>
          <a:prstGeom prst="rect">
            <a:avLst/>
          </a:prstGeom>
        </p:spPr>
        <p:txBody>
          <a:bodyPr anchor="t" rtlCol="false" tIns="0" lIns="0" bIns="0" rIns="0">
            <a:spAutoFit/>
          </a:bodyPr>
          <a:lstStyle/>
          <a:p>
            <a:pPr algn="ctr">
              <a:lnSpc>
                <a:spcPts val="2100"/>
              </a:lnSpc>
            </a:pPr>
            <a:r>
              <a:rPr lang="en-US" sz="1500">
                <a:solidFill>
                  <a:srgbClr val="FFFFFF"/>
                </a:solidFill>
                <a:latin typeface="Montserrat"/>
              </a:rPr>
              <a:t> Ultimate messaging app for your organization—a workspace for real-time collaboration and communication, meetings, file and app sharing, and even the occasional emoji! </a:t>
            </a:r>
          </a:p>
        </p:txBody>
      </p:sp>
      <p:sp>
        <p:nvSpPr>
          <p:cNvPr name="TextBox 23" id="23"/>
          <p:cNvSpPr txBox="true"/>
          <p:nvPr/>
        </p:nvSpPr>
        <p:spPr>
          <a:xfrm rot="0">
            <a:off x="2247556" y="6699735"/>
            <a:ext cx="3594618" cy="438152"/>
          </a:xfrm>
          <a:prstGeom prst="rect">
            <a:avLst/>
          </a:prstGeom>
        </p:spPr>
        <p:txBody>
          <a:bodyPr anchor="t" rtlCol="false" tIns="0" lIns="0" bIns="0" rIns="0">
            <a:spAutoFit/>
          </a:bodyPr>
          <a:lstStyle/>
          <a:p>
            <a:pPr algn="ctr">
              <a:lnSpc>
                <a:spcPts val="3674"/>
              </a:lnSpc>
            </a:pPr>
            <a:r>
              <a:rPr lang="en-US" sz="2624">
                <a:solidFill>
                  <a:srgbClr val="7980E5"/>
                </a:solidFill>
                <a:latin typeface="Montserrat Bold"/>
              </a:rPr>
              <a:t>Microsoft Teams</a:t>
            </a:r>
          </a:p>
        </p:txBody>
      </p:sp>
      <p:sp>
        <p:nvSpPr>
          <p:cNvPr name="TextBox 24" id="24"/>
          <p:cNvSpPr txBox="true"/>
          <p:nvPr/>
        </p:nvSpPr>
        <p:spPr>
          <a:xfrm rot="0">
            <a:off x="7619630" y="7407194"/>
            <a:ext cx="2953329" cy="1231265"/>
          </a:xfrm>
          <a:prstGeom prst="rect">
            <a:avLst/>
          </a:prstGeom>
        </p:spPr>
        <p:txBody>
          <a:bodyPr anchor="t" rtlCol="false" tIns="0" lIns="0" bIns="0" rIns="0">
            <a:spAutoFit/>
          </a:bodyPr>
          <a:lstStyle/>
          <a:p>
            <a:pPr algn="ctr">
              <a:lnSpc>
                <a:spcPts val="1960"/>
              </a:lnSpc>
            </a:pPr>
            <a:r>
              <a:rPr lang="en-US" sz="1400">
                <a:solidFill>
                  <a:srgbClr val="FFFFFF"/>
                </a:solidFill>
                <a:latin typeface="Montserrat"/>
              </a:rPr>
              <a:t>Use OneDrive to save documents, photos, and other files in the cloud, share them with friends, and even collaborate on content.</a:t>
            </a:r>
          </a:p>
        </p:txBody>
      </p:sp>
      <p:sp>
        <p:nvSpPr>
          <p:cNvPr name="TextBox 25" id="25"/>
          <p:cNvSpPr txBox="true"/>
          <p:nvPr/>
        </p:nvSpPr>
        <p:spPr>
          <a:xfrm rot="0">
            <a:off x="7314534" y="6712570"/>
            <a:ext cx="3594618" cy="438152"/>
          </a:xfrm>
          <a:prstGeom prst="rect">
            <a:avLst/>
          </a:prstGeom>
        </p:spPr>
        <p:txBody>
          <a:bodyPr anchor="t" rtlCol="false" tIns="0" lIns="0" bIns="0" rIns="0">
            <a:spAutoFit/>
          </a:bodyPr>
          <a:lstStyle/>
          <a:p>
            <a:pPr algn="ctr">
              <a:lnSpc>
                <a:spcPts val="3674"/>
              </a:lnSpc>
            </a:pPr>
            <a:r>
              <a:rPr lang="en-US" sz="2624">
                <a:solidFill>
                  <a:srgbClr val="2B9BE1"/>
                </a:solidFill>
                <a:latin typeface="Montserrat Bold"/>
              </a:rPr>
              <a:t>One Drive</a:t>
            </a:r>
          </a:p>
        </p:txBody>
      </p:sp>
      <p:sp>
        <p:nvSpPr>
          <p:cNvPr name="TextBox 26" id="26"/>
          <p:cNvSpPr txBox="true"/>
          <p:nvPr/>
        </p:nvSpPr>
        <p:spPr>
          <a:xfrm rot="0">
            <a:off x="12356789" y="6712570"/>
            <a:ext cx="3594618" cy="438152"/>
          </a:xfrm>
          <a:prstGeom prst="rect">
            <a:avLst/>
          </a:prstGeom>
        </p:spPr>
        <p:txBody>
          <a:bodyPr anchor="t" rtlCol="false" tIns="0" lIns="0" bIns="0" rIns="0">
            <a:spAutoFit/>
          </a:bodyPr>
          <a:lstStyle/>
          <a:p>
            <a:pPr algn="ctr">
              <a:lnSpc>
                <a:spcPts val="3674"/>
              </a:lnSpc>
            </a:pPr>
            <a:r>
              <a:rPr lang="en-US" sz="2624">
                <a:solidFill>
                  <a:srgbClr val="FD8F6A"/>
                </a:solidFill>
                <a:latin typeface="Montserrat Bold"/>
              </a:rPr>
              <a:t>Power Point</a:t>
            </a:r>
          </a:p>
        </p:txBody>
      </p:sp>
      <p:sp>
        <p:nvSpPr>
          <p:cNvPr name="TextBox 27" id="27"/>
          <p:cNvSpPr txBox="true"/>
          <p:nvPr/>
        </p:nvSpPr>
        <p:spPr>
          <a:xfrm rot="0">
            <a:off x="12830322" y="7339660"/>
            <a:ext cx="2597857" cy="1600200"/>
          </a:xfrm>
          <a:prstGeom prst="rect">
            <a:avLst/>
          </a:prstGeom>
        </p:spPr>
        <p:txBody>
          <a:bodyPr anchor="t" rtlCol="false" tIns="0" lIns="0" bIns="0" rIns="0">
            <a:spAutoFit/>
          </a:bodyPr>
          <a:lstStyle/>
          <a:p>
            <a:pPr algn="ctr">
              <a:lnSpc>
                <a:spcPts val="2100"/>
              </a:lnSpc>
            </a:pPr>
            <a:r>
              <a:rPr lang="en-US" sz="1500">
                <a:solidFill>
                  <a:srgbClr val="FFFFFF"/>
                </a:solidFill>
                <a:latin typeface="Montserrat Medium"/>
              </a:rPr>
              <a:t>Microsoft PowerPoint is a powerful slide show presentation program. It is a standard component of the company's Microsoft Office suite software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306D"/>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72373" y="-2946778"/>
            <a:ext cx="8362165" cy="8362165"/>
          </a:xfrm>
          <a:custGeom>
            <a:avLst/>
            <a:gdLst/>
            <a:ahLst/>
            <a:cxnLst/>
            <a:rect r="r" b="b" t="t" l="l"/>
            <a:pathLst>
              <a:path h="8362165" w="8362165">
                <a:moveTo>
                  <a:pt x="0" y="0"/>
                </a:moveTo>
                <a:lnTo>
                  <a:pt x="8362166" y="0"/>
                </a:lnTo>
                <a:lnTo>
                  <a:pt x="8362166" y="8362165"/>
                </a:lnTo>
                <a:lnTo>
                  <a:pt x="0" y="8362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70308" y="3347508"/>
            <a:ext cx="4225099" cy="6362733"/>
            <a:chOff x="0" y="0"/>
            <a:chExt cx="1565187" cy="2357074"/>
          </a:xfrm>
        </p:grpSpPr>
        <p:sp>
          <p:nvSpPr>
            <p:cNvPr name="Freeform 5" id="5"/>
            <p:cNvSpPr/>
            <p:nvPr/>
          </p:nvSpPr>
          <p:spPr>
            <a:xfrm flipH="false" flipV="false" rot="0">
              <a:off x="0" y="0"/>
              <a:ext cx="1565188" cy="2357074"/>
            </a:xfrm>
            <a:custGeom>
              <a:avLst/>
              <a:gdLst/>
              <a:ahLst/>
              <a:cxnLst/>
              <a:rect r="r" b="b" t="t" l="l"/>
              <a:pathLst>
                <a:path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9C27B0">
                <a:alpha val="30980"/>
              </a:srgbClr>
            </a:solidFill>
          </p:spPr>
        </p:sp>
      </p:grpSp>
      <p:grpSp>
        <p:nvGrpSpPr>
          <p:cNvPr name="Group 6" id="6"/>
          <p:cNvGrpSpPr/>
          <p:nvPr/>
        </p:nvGrpSpPr>
        <p:grpSpPr>
          <a:xfrm rot="0">
            <a:off x="12608898" y="3252258"/>
            <a:ext cx="4225099" cy="6362733"/>
            <a:chOff x="0" y="0"/>
            <a:chExt cx="1565187" cy="2357074"/>
          </a:xfrm>
        </p:grpSpPr>
        <p:sp>
          <p:nvSpPr>
            <p:cNvPr name="Freeform 7" id="7"/>
            <p:cNvSpPr/>
            <p:nvPr/>
          </p:nvSpPr>
          <p:spPr>
            <a:xfrm flipH="false" flipV="false" rot="0">
              <a:off x="0" y="0"/>
              <a:ext cx="1565188" cy="2357074"/>
            </a:xfrm>
            <a:custGeom>
              <a:avLst/>
              <a:gdLst/>
              <a:ahLst/>
              <a:cxnLst/>
              <a:rect r="r" b="b" t="t" l="l"/>
              <a:pathLst>
                <a:path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016DC2">
                <a:alpha val="30980"/>
              </a:srgbClr>
            </a:solidFill>
          </p:spPr>
        </p:sp>
      </p:grpSp>
      <p:grpSp>
        <p:nvGrpSpPr>
          <p:cNvPr name="Group 8" id="8"/>
          <p:cNvGrpSpPr/>
          <p:nvPr/>
        </p:nvGrpSpPr>
        <p:grpSpPr>
          <a:xfrm rot="0">
            <a:off x="7031451" y="3347508"/>
            <a:ext cx="4225099" cy="6362733"/>
            <a:chOff x="0" y="0"/>
            <a:chExt cx="1565187" cy="2357074"/>
          </a:xfrm>
        </p:grpSpPr>
        <p:sp>
          <p:nvSpPr>
            <p:cNvPr name="Freeform 9" id="9"/>
            <p:cNvSpPr/>
            <p:nvPr/>
          </p:nvSpPr>
          <p:spPr>
            <a:xfrm flipH="false" flipV="false" rot="0">
              <a:off x="0" y="0"/>
              <a:ext cx="1565188" cy="2357074"/>
            </a:xfrm>
            <a:custGeom>
              <a:avLst/>
              <a:gdLst/>
              <a:ahLst/>
              <a:cxnLst/>
              <a:rect r="r" b="b" t="t" l="l"/>
              <a:pathLst>
                <a:path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95598">
                <a:alpha val="30980"/>
              </a:srgbClr>
            </a:solidFill>
          </p:spPr>
        </p:sp>
      </p:grpSp>
      <p:grpSp>
        <p:nvGrpSpPr>
          <p:cNvPr name="Group 10" id="10"/>
          <p:cNvGrpSpPr>
            <a:grpSpLocks noChangeAspect="true"/>
          </p:cNvGrpSpPr>
          <p:nvPr/>
        </p:nvGrpSpPr>
        <p:grpSpPr>
          <a:xfrm rot="0">
            <a:off x="2015869" y="3699648"/>
            <a:ext cx="2733976" cy="273397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0" t="0" r="0" b="0"/>
              </a:stretch>
            </a:blipFill>
          </p:spPr>
        </p:sp>
        <p:sp>
          <p:nvSpPr>
            <p:cNvPr name="Freeform 12" id="12"/>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13" id="13"/>
          <p:cNvGrpSpPr>
            <a:grpSpLocks noChangeAspect="true"/>
          </p:cNvGrpSpPr>
          <p:nvPr/>
        </p:nvGrpSpPr>
        <p:grpSpPr>
          <a:xfrm rot="0">
            <a:off x="13392278" y="3699648"/>
            <a:ext cx="2648251" cy="2648251"/>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l="-67579" t="0" r="-67579" b="0"/>
              </a:stretch>
            </a:blipFill>
          </p:spPr>
        </p:sp>
        <p:sp>
          <p:nvSpPr>
            <p:cNvPr name="Freeform 15" id="15"/>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16" id="16"/>
          <p:cNvGrpSpPr>
            <a:grpSpLocks noChangeAspect="true"/>
          </p:cNvGrpSpPr>
          <p:nvPr/>
        </p:nvGrpSpPr>
        <p:grpSpPr>
          <a:xfrm rot="0">
            <a:off x="7966972" y="3699648"/>
            <a:ext cx="2648251" cy="2648251"/>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l="0" t="0" r="0" b="0"/>
              </a:stretch>
            </a:blipFill>
          </p:spPr>
        </p:sp>
        <p:sp>
          <p:nvSpPr>
            <p:cNvPr name="Freeform 18" id="1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name="Freeform 19" id="19"/>
          <p:cNvSpPr/>
          <p:nvPr/>
        </p:nvSpPr>
        <p:spPr>
          <a:xfrm flipH="false" flipV="false" rot="0">
            <a:off x="15735152" y="-930256"/>
            <a:ext cx="3502683" cy="3611014"/>
          </a:xfrm>
          <a:custGeom>
            <a:avLst/>
            <a:gdLst/>
            <a:ahLst/>
            <a:cxnLst/>
            <a:rect r="r" b="b" t="t" l="l"/>
            <a:pathLst>
              <a:path h="3611014" w="3502683">
                <a:moveTo>
                  <a:pt x="0" y="0"/>
                </a:moveTo>
                <a:lnTo>
                  <a:pt x="3502683" y="0"/>
                </a:lnTo>
                <a:lnTo>
                  <a:pt x="3502683" y="3611014"/>
                </a:lnTo>
                <a:lnTo>
                  <a:pt x="0" y="3611014"/>
                </a:lnTo>
                <a:lnTo>
                  <a:pt x="0" y="0"/>
                </a:lnTo>
                <a:close/>
              </a:path>
            </a:pathLst>
          </a:custGeom>
          <a:blipFill>
            <a:blip r:embed="rId9"/>
            <a:stretch>
              <a:fillRect l="0" t="0" r="0" b="0"/>
            </a:stretch>
          </a:blipFill>
        </p:spPr>
      </p:sp>
      <p:sp>
        <p:nvSpPr>
          <p:cNvPr name="Freeform 20" id="20"/>
          <p:cNvSpPr/>
          <p:nvPr/>
        </p:nvSpPr>
        <p:spPr>
          <a:xfrm flipH="false" flipV="false" rot="0">
            <a:off x="-5928655" y="6734329"/>
            <a:ext cx="8609869" cy="8229600"/>
          </a:xfrm>
          <a:custGeom>
            <a:avLst/>
            <a:gdLst/>
            <a:ahLst/>
            <a:cxnLst/>
            <a:rect r="r" b="b" t="t" l="l"/>
            <a:pathLst>
              <a:path h="8229600" w="8609869">
                <a:moveTo>
                  <a:pt x="0" y="0"/>
                </a:moveTo>
                <a:lnTo>
                  <a:pt x="8609869" y="0"/>
                </a:lnTo>
                <a:lnTo>
                  <a:pt x="8609869" y="8229600"/>
                </a:lnTo>
                <a:lnTo>
                  <a:pt x="0" y="8229600"/>
                </a:lnTo>
                <a:lnTo>
                  <a:pt x="0" y="0"/>
                </a:lnTo>
                <a:close/>
              </a:path>
            </a:pathLst>
          </a:custGeom>
          <a:blipFill>
            <a:blip r:embed="rId10"/>
            <a:stretch>
              <a:fillRect l="0" t="0" r="0" b="0"/>
            </a:stretch>
          </a:blipFill>
        </p:spPr>
      </p:sp>
      <p:sp>
        <p:nvSpPr>
          <p:cNvPr name="TextBox 21" id="21"/>
          <p:cNvSpPr txBox="true"/>
          <p:nvPr/>
        </p:nvSpPr>
        <p:spPr>
          <a:xfrm rot="0">
            <a:off x="3114456" y="220541"/>
            <a:ext cx="12353283" cy="2460217"/>
          </a:xfrm>
          <a:prstGeom prst="rect">
            <a:avLst/>
          </a:prstGeom>
        </p:spPr>
        <p:txBody>
          <a:bodyPr anchor="t" rtlCol="false" tIns="0" lIns="0" bIns="0" rIns="0">
            <a:spAutoFit/>
          </a:bodyPr>
          <a:lstStyle/>
          <a:p>
            <a:pPr algn="ctr">
              <a:lnSpc>
                <a:spcPts val="9838"/>
              </a:lnSpc>
            </a:pPr>
            <a:r>
              <a:rPr lang="en-US" sz="7027">
                <a:solidFill>
                  <a:srgbClr val="FFFFFF"/>
                </a:solidFill>
                <a:latin typeface="Neue Machina Ultra-Bold"/>
              </a:rPr>
              <a:t>Some popular tools provided by Microsoft</a:t>
            </a:r>
          </a:p>
        </p:txBody>
      </p:sp>
      <p:sp>
        <p:nvSpPr>
          <p:cNvPr name="TextBox 22" id="22"/>
          <p:cNvSpPr txBox="true"/>
          <p:nvPr/>
        </p:nvSpPr>
        <p:spPr>
          <a:xfrm rot="0">
            <a:off x="2025268" y="6648604"/>
            <a:ext cx="2639616" cy="762582"/>
          </a:xfrm>
          <a:prstGeom prst="rect">
            <a:avLst/>
          </a:prstGeom>
        </p:spPr>
        <p:txBody>
          <a:bodyPr anchor="t" rtlCol="false" tIns="0" lIns="0" bIns="0" rIns="0">
            <a:spAutoFit/>
          </a:bodyPr>
          <a:lstStyle/>
          <a:p>
            <a:pPr algn="ctr">
              <a:lnSpc>
                <a:spcPts val="6267"/>
              </a:lnSpc>
            </a:pPr>
            <a:r>
              <a:rPr lang="en-US" sz="4477">
                <a:solidFill>
                  <a:srgbClr val="C25FE1"/>
                </a:solidFill>
                <a:latin typeface="Canva Sans Bold"/>
              </a:rPr>
              <a:t>One Note</a:t>
            </a:r>
          </a:p>
        </p:txBody>
      </p:sp>
      <p:sp>
        <p:nvSpPr>
          <p:cNvPr name="TextBox 23" id="23"/>
          <p:cNvSpPr txBox="true"/>
          <p:nvPr/>
        </p:nvSpPr>
        <p:spPr>
          <a:xfrm rot="0">
            <a:off x="1825909" y="7758243"/>
            <a:ext cx="3113896" cy="1500057"/>
          </a:xfrm>
          <a:prstGeom prst="rect">
            <a:avLst/>
          </a:prstGeom>
        </p:spPr>
        <p:txBody>
          <a:bodyPr anchor="t" rtlCol="false" tIns="0" lIns="0" bIns="0" rIns="0">
            <a:spAutoFit/>
          </a:bodyPr>
          <a:lstStyle/>
          <a:p>
            <a:pPr algn="ctr">
              <a:lnSpc>
                <a:spcPts val="2385"/>
              </a:lnSpc>
            </a:pPr>
            <a:r>
              <a:rPr lang="en-US" sz="1703">
                <a:solidFill>
                  <a:srgbClr val="FFFFFF"/>
                </a:solidFill>
                <a:latin typeface="Canva Sans"/>
              </a:rPr>
              <a:t>OneNote is a digital note-taking app that provides a single place for keeping all of your notes, research, plans, and information</a:t>
            </a:r>
          </a:p>
        </p:txBody>
      </p:sp>
      <p:sp>
        <p:nvSpPr>
          <p:cNvPr name="TextBox 24" id="24"/>
          <p:cNvSpPr txBox="true"/>
          <p:nvPr/>
        </p:nvSpPr>
        <p:spPr>
          <a:xfrm rot="0">
            <a:off x="13579457" y="6443149"/>
            <a:ext cx="2501125" cy="767487"/>
          </a:xfrm>
          <a:prstGeom prst="rect">
            <a:avLst/>
          </a:prstGeom>
        </p:spPr>
        <p:txBody>
          <a:bodyPr anchor="t" rtlCol="false" tIns="0" lIns="0" bIns="0" rIns="0">
            <a:spAutoFit/>
          </a:bodyPr>
          <a:lstStyle/>
          <a:p>
            <a:pPr algn="ctr">
              <a:lnSpc>
                <a:spcPts val="6267"/>
              </a:lnSpc>
            </a:pPr>
            <a:r>
              <a:rPr lang="en-US" sz="4477">
                <a:solidFill>
                  <a:srgbClr val="55A2E3"/>
                </a:solidFill>
                <a:latin typeface="Canva Sans Bold"/>
              </a:rPr>
              <a:t>MS Word</a:t>
            </a:r>
          </a:p>
        </p:txBody>
      </p:sp>
      <p:sp>
        <p:nvSpPr>
          <p:cNvPr name="TextBox 25" id="25"/>
          <p:cNvSpPr txBox="true"/>
          <p:nvPr/>
        </p:nvSpPr>
        <p:spPr>
          <a:xfrm rot="0">
            <a:off x="8029200" y="6443149"/>
            <a:ext cx="2229601" cy="767487"/>
          </a:xfrm>
          <a:prstGeom prst="rect">
            <a:avLst/>
          </a:prstGeom>
        </p:spPr>
        <p:txBody>
          <a:bodyPr anchor="t" rtlCol="false" tIns="0" lIns="0" bIns="0" rIns="0">
            <a:spAutoFit/>
          </a:bodyPr>
          <a:lstStyle/>
          <a:p>
            <a:pPr algn="ctr">
              <a:lnSpc>
                <a:spcPts val="6267"/>
              </a:lnSpc>
            </a:pPr>
            <a:r>
              <a:rPr lang="en-US" sz="4477">
                <a:solidFill>
                  <a:srgbClr val="55A2E3"/>
                </a:solidFill>
                <a:latin typeface="Canva Sans Bold"/>
              </a:rPr>
              <a:t>Outlook</a:t>
            </a:r>
          </a:p>
        </p:txBody>
      </p:sp>
      <p:sp>
        <p:nvSpPr>
          <p:cNvPr name="TextBox 26" id="26"/>
          <p:cNvSpPr txBox="true"/>
          <p:nvPr/>
        </p:nvSpPr>
        <p:spPr>
          <a:xfrm rot="0">
            <a:off x="13306553" y="7294758"/>
            <a:ext cx="3078339" cy="2124075"/>
          </a:xfrm>
          <a:prstGeom prst="rect">
            <a:avLst/>
          </a:prstGeom>
        </p:spPr>
        <p:txBody>
          <a:bodyPr anchor="t" rtlCol="false" tIns="0" lIns="0" bIns="0" rIns="0">
            <a:spAutoFit/>
          </a:bodyPr>
          <a:lstStyle/>
          <a:p>
            <a:pPr algn="ctr">
              <a:lnSpc>
                <a:spcPts val="2100"/>
              </a:lnSpc>
            </a:pPr>
            <a:r>
              <a:rPr lang="en-US" sz="1500">
                <a:solidFill>
                  <a:srgbClr val="FFFFFF"/>
                </a:solidFill>
                <a:latin typeface="Canva Sans"/>
              </a:rPr>
              <a:t>Word is a word processing program that allows for the creation of both simple and complex documents. With Office 365, you are able to download the application to your hard drive and will also have access to the online version</a:t>
            </a:r>
          </a:p>
        </p:txBody>
      </p:sp>
      <p:sp>
        <p:nvSpPr>
          <p:cNvPr name="TextBox 27" id="27"/>
          <p:cNvSpPr txBox="true"/>
          <p:nvPr/>
        </p:nvSpPr>
        <p:spPr>
          <a:xfrm rot="0">
            <a:off x="7587052" y="7455290"/>
            <a:ext cx="3113896" cy="1803010"/>
          </a:xfrm>
          <a:prstGeom prst="rect">
            <a:avLst/>
          </a:prstGeom>
        </p:spPr>
        <p:txBody>
          <a:bodyPr anchor="t" rtlCol="false" tIns="0" lIns="0" bIns="0" rIns="0">
            <a:spAutoFit/>
          </a:bodyPr>
          <a:lstStyle/>
          <a:p>
            <a:pPr algn="ctr">
              <a:lnSpc>
                <a:spcPts val="2385"/>
              </a:lnSpc>
            </a:pPr>
            <a:r>
              <a:rPr lang="en-US" sz="1703">
                <a:solidFill>
                  <a:srgbClr val="FFFFFF"/>
                </a:solidFill>
                <a:latin typeface="Canva Sans"/>
              </a:rPr>
              <a:t>Outlook allows you to send and receive email messages, manage your calendar, store names and numbers of your contacts, and track your tasks.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0611008" y="2729559"/>
            <a:ext cx="10603044" cy="10603044"/>
          </a:xfrm>
          <a:custGeom>
            <a:avLst/>
            <a:gdLst/>
            <a:ahLst/>
            <a:cxnLst/>
            <a:rect r="r" b="b" t="t" l="l"/>
            <a:pathLst>
              <a:path h="10603044" w="10603044">
                <a:moveTo>
                  <a:pt x="0" y="0"/>
                </a:moveTo>
                <a:lnTo>
                  <a:pt x="10603044" y="0"/>
                </a:lnTo>
                <a:lnTo>
                  <a:pt x="10603044" y="10603044"/>
                </a:lnTo>
                <a:lnTo>
                  <a:pt x="0" y="10603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62138" y="3306205"/>
            <a:ext cx="8488237" cy="8488237"/>
          </a:xfrm>
          <a:custGeom>
            <a:avLst/>
            <a:gdLst/>
            <a:ahLst/>
            <a:cxnLst/>
            <a:rect r="r" b="b" t="t" l="l"/>
            <a:pathLst>
              <a:path h="8488237" w="8488237">
                <a:moveTo>
                  <a:pt x="0" y="0"/>
                </a:moveTo>
                <a:lnTo>
                  <a:pt x="8488237" y="0"/>
                </a:lnTo>
                <a:lnTo>
                  <a:pt x="8488237" y="8488236"/>
                </a:lnTo>
                <a:lnTo>
                  <a:pt x="0" y="8488236"/>
                </a:lnTo>
                <a:lnTo>
                  <a:pt x="0" y="0"/>
                </a:lnTo>
                <a:close/>
              </a:path>
            </a:pathLst>
          </a:custGeom>
          <a:blipFill>
            <a:blip r:embed="rId4">
              <a:alphaModFix amt="69000"/>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11321891" y="4523680"/>
            <a:ext cx="4841991" cy="4841991"/>
          </a:xfrm>
          <a:prstGeom prst="rect">
            <a:avLst/>
          </a:prstGeom>
        </p:spPr>
      </p:pic>
      <p:sp>
        <p:nvSpPr>
          <p:cNvPr name="Freeform 5" id="5"/>
          <p:cNvSpPr/>
          <p:nvPr/>
        </p:nvSpPr>
        <p:spPr>
          <a:xfrm flipH="false" flipV="false" rot="0">
            <a:off x="-3212436" y="-3114953"/>
            <a:ext cx="5568923" cy="5568923"/>
          </a:xfrm>
          <a:custGeom>
            <a:avLst/>
            <a:gdLst/>
            <a:ahLst/>
            <a:cxnLst/>
            <a:rect r="r" b="b" t="t" l="l"/>
            <a:pathLst>
              <a:path h="5568923" w="5568923">
                <a:moveTo>
                  <a:pt x="0" y="0"/>
                </a:moveTo>
                <a:lnTo>
                  <a:pt x="5568923" y="0"/>
                </a:lnTo>
                <a:lnTo>
                  <a:pt x="5568923" y="5568923"/>
                </a:lnTo>
                <a:lnTo>
                  <a:pt x="0" y="5568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91438" y="1954664"/>
            <a:ext cx="15837397" cy="1609902"/>
          </a:xfrm>
          <a:prstGeom prst="rect">
            <a:avLst/>
          </a:prstGeom>
        </p:spPr>
        <p:txBody>
          <a:bodyPr anchor="t" rtlCol="false" tIns="0" lIns="0" bIns="0" rIns="0">
            <a:spAutoFit/>
          </a:bodyPr>
          <a:lstStyle/>
          <a:p>
            <a:pPr algn="ctr">
              <a:lnSpc>
                <a:spcPts val="13115"/>
              </a:lnSpc>
            </a:pPr>
            <a:r>
              <a:rPr lang="en-US" sz="9368">
                <a:solidFill>
                  <a:srgbClr val="FFFFFF"/>
                </a:solidFill>
                <a:latin typeface="Neue Machina Ultra-Bold"/>
              </a:rPr>
              <a:t>Comparative Analysis</a:t>
            </a:r>
          </a:p>
        </p:txBody>
      </p:sp>
      <p:sp>
        <p:nvSpPr>
          <p:cNvPr name="TextBox 7" id="7"/>
          <p:cNvSpPr txBox="true"/>
          <p:nvPr/>
        </p:nvSpPr>
        <p:spPr>
          <a:xfrm rot="0">
            <a:off x="3171722" y="3456391"/>
            <a:ext cx="16300339" cy="1057764"/>
          </a:xfrm>
          <a:prstGeom prst="rect">
            <a:avLst/>
          </a:prstGeom>
        </p:spPr>
        <p:txBody>
          <a:bodyPr anchor="t" rtlCol="false" tIns="0" lIns="0" bIns="0" rIns="0">
            <a:spAutoFit/>
          </a:bodyPr>
          <a:lstStyle/>
          <a:p>
            <a:pPr algn="ctr">
              <a:lnSpc>
                <a:spcPts val="8673"/>
              </a:lnSpc>
            </a:pPr>
            <a:r>
              <a:rPr lang="en-US" sz="6195">
                <a:solidFill>
                  <a:srgbClr val="FFFFFF"/>
                </a:solidFill>
                <a:latin typeface="Canva Sans Bold"/>
              </a:rPr>
              <a:t>With Other Companies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1747902" y="276764"/>
            <a:ext cx="5617117" cy="2378498"/>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1008118" y="-462520"/>
            <a:ext cx="5142755" cy="3857066"/>
          </a:xfrm>
          <a:prstGeom prst="rect">
            <a:avLst/>
          </a:prstGeom>
        </p:spPr>
      </p:pic>
      <p:grpSp>
        <p:nvGrpSpPr>
          <p:cNvPr name="Group 6" id="6"/>
          <p:cNvGrpSpPr/>
          <p:nvPr/>
        </p:nvGrpSpPr>
        <p:grpSpPr>
          <a:xfrm rot="0">
            <a:off x="9639126" y="2687489"/>
            <a:ext cx="7111616" cy="7095573"/>
            <a:chOff x="0" y="0"/>
            <a:chExt cx="2066455" cy="2061793"/>
          </a:xfrm>
        </p:grpSpPr>
        <p:sp>
          <p:nvSpPr>
            <p:cNvPr name="Freeform 7" id="7"/>
            <p:cNvSpPr/>
            <p:nvPr/>
          </p:nvSpPr>
          <p:spPr>
            <a:xfrm flipH="false" flipV="false" rot="0">
              <a:off x="0" y="0"/>
              <a:ext cx="2066454" cy="2061793"/>
            </a:xfrm>
            <a:custGeom>
              <a:avLst/>
              <a:gdLst/>
              <a:ahLst/>
              <a:cxnLst/>
              <a:rect r="r" b="b" t="t" l="l"/>
              <a:pathLst>
                <a:path h="2061793" w="2066454">
                  <a:moveTo>
                    <a:pt x="55520" y="0"/>
                  </a:moveTo>
                  <a:lnTo>
                    <a:pt x="2010934" y="0"/>
                  </a:lnTo>
                  <a:cubicBezTo>
                    <a:pt x="2025659" y="0"/>
                    <a:pt x="2039781" y="5849"/>
                    <a:pt x="2050193" y="16261"/>
                  </a:cubicBezTo>
                  <a:cubicBezTo>
                    <a:pt x="2060605" y="26674"/>
                    <a:pt x="2066454" y="40795"/>
                    <a:pt x="2066454" y="55520"/>
                  </a:cubicBezTo>
                  <a:lnTo>
                    <a:pt x="2066454" y="2006273"/>
                  </a:lnTo>
                  <a:cubicBezTo>
                    <a:pt x="2066454" y="2020998"/>
                    <a:pt x="2060605" y="2035119"/>
                    <a:pt x="2050193" y="2045531"/>
                  </a:cubicBezTo>
                  <a:cubicBezTo>
                    <a:pt x="2039781" y="2055943"/>
                    <a:pt x="2025659" y="2061793"/>
                    <a:pt x="2010934" y="2061793"/>
                  </a:cubicBezTo>
                  <a:lnTo>
                    <a:pt x="55520" y="2061793"/>
                  </a:lnTo>
                  <a:cubicBezTo>
                    <a:pt x="40795" y="2061793"/>
                    <a:pt x="26674" y="2055943"/>
                    <a:pt x="16261" y="2045531"/>
                  </a:cubicBezTo>
                  <a:cubicBezTo>
                    <a:pt x="5849" y="2035119"/>
                    <a:pt x="0" y="2020998"/>
                    <a:pt x="0" y="2006273"/>
                  </a:cubicBezTo>
                  <a:lnTo>
                    <a:pt x="0" y="55520"/>
                  </a:lnTo>
                  <a:cubicBezTo>
                    <a:pt x="0" y="40795"/>
                    <a:pt x="5849" y="26674"/>
                    <a:pt x="16261" y="16261"/>
                  </a:cubicBezTo>
                  <a:cubicBezTo>
                    <a:pt x="26674" y="5849"/>
                    <a:pt x="40795" y="0"/>
                    <a:pt x="55520" y="0"/>
                  </a:cubicBezTo>
                  <a:close/>
                </a:path>
              </a:pathLst>
            </a:custGeom>
            <a:solidFill>
              <a:srgbClr val="FFFFFF">
                <a:alpha val="40000"/>
              </a:srgbClr>
            </a:solidFill>
          </p:spPr>
        </p:sp>
        <p:sp>
          <p:nvSpPr>
            <p:cNvPr name="TextBox 8" id="8"/>
            <p:cNvSpPr txBox="true"/>
            <p:nvPr/>
          </p:nvSpPr>
          <p:spPr>
            <a:xfrm>
              <a:off x="0" y="-57150"/>
              <a:ext cx="2066455" cy="2118943"/>
            </a:xfrm>
            <a:prstGeom prst="rect">
              <a:avLst/>
            </a:prstGeom>
          </p:spPr>
          <p:txBody>
            <a:bodyPr anchor="ctr" rtlCol="false" tIns="254000" lIns="254000" bIns="254000" rIns="254000"/>
            <a:lstStyle/>
            <a:p>
              <a:pPr algn="ctr">
                <a:lnSpc>
                  <a:spcPts val="3639"/>
                </a:lnSpc>
              </a:pPr>
              <a:r>
                <a:rPr lang="en-US" sz="2599">
                  <a:solidFill>
                    <a:srgbClr val="000000">
                      <a:alpha val="40000"/>
                    </a:srgbClr>
                  </a:solidFill>
                  <a:latin typeface="Roboto Bold"/>
                </a:rPr>
                <a:t>Microsoft and Amazon compete in the Cloud segment with their respective offerings. It’s a fierce battle between Microsoft Azure and Amazon Web Services (AWS) as both works towards maintaining their dominance in this vertical. Microsoft faces a threat from Amazon Web Services’ (AWS) rapid development and expansion in the cloud services market due to its large customer base and low prices.The </a:t>
              </a:r>
              <a:r>
                <a:rPr lang="en-US" sz="2599">
                  <a:solidFill>
                    <a:srgbClr val="000000">
                      <a:alpha val="40000"/>
                    </a:srgbClr>
                  </a:solidFill>
                  <a:latin typeface="Roboto Bold"/>
                  <a:hlinkClick r:id="rId8" tooltip="https://www.statista.com/statistics/967365/worldwide-cloud-infrastructure-services-market-share-vendor/"/>
                </a:rPr>
                <a:t>Cloud Infrastructure Service market share</a:t>
              </a:r>
              <a:r>
                <a:rPr lang="en-US" sz="2599">
                  <a:solidFill>
                    <a:srgbClr val="000000">
                      <a:alpha val="40000"/>
                    </a:srgbClr>
                  </a:solidFill>
                  <a:latin typeface="Roboto Bold"/>
                </a:rPr>
                <a:t> of Amazon Web Services (AWS) and Microsoft is at 31 percent and 22 percent. </a:t>
              </a:r>
            </a:p>
          </p:txBody>
        </p:sp>
      </p:grpSp>
      <p:grpSp>
        <p:nvGrpSpPr>
          <p:cNvPr name="Group 9" id="9"/>
          <p:cNvGrpSpPr/>
          <p:nvPr/>
        </p:nvGrpSpPr>
        <p:grpSpPr>
          <a:xfrm rot="0">
            <a:off x="739350" y="2687489"/>
            <a:ext cx="7255827" cy="6863025"/>
            <a:chOff x="0" y="0"/>
            <a:chExt cx="2108358" cy="1994220"/>
          </a:xfrm>
        </p:grpSpPr>
        <p:sp>
          <p:nvSpPr>
            <p:cNvPr name="Freeform 10" id="10"/>
            <p:cNvSpPr/>
            <p:nvPr/>
          </p:nvSpPr>
          <p:spPr>
            <a:xfrm flipH="false" flipV="false" rot="0">
              <a:off x="0" y="0"/>
              <a:ext cx="2108358" cy="1994220"/>
            </a:xfrm>
            <a:custGeom>
              <a:avLst/>
              <a:gdLst/>
              <a:ahLst/>
              <a:cxnLst/>
              <a:rect r="r" b="b" t="t" l="l"/>
              <a:pathLst>
                <a:path h="1994220" w="2108358">
                  <a:moveTo>
                    <a:pt x="54417" y="0"/>
                  </a:moveTo>
                  <a:lnTo>
                    <a:pt x="2053942" y="0"/>
                  </a:lnTo>
                  <a:cubicBezTo>
                    <a:pt x="2068374" y="0"/>
                    <a:pt x="2082215" y="5733"/>
                    <a:pt x="2092420" y="15938"/>
                  </a:cubicBezTo>
                  <a:cubicBezTo>
                    <a:pt x="2102625" y="26143"/>
                    <a:pt x="2108358" y="39984"/>
                    <a:pt x="2108358" y="54417"/>
                  </a:cubicBezTo>
                  <a:lnTo>
                    <a:pt x="2108358" y="1939804"/>
                  </a:lnTo>
                  <a:cubicBezTo>
                    <a:pt x="2108358" y="1954236"/>
                    <a:pt x="2102625" y="1968077"/>
                    <a:pt x="2092420" y="1978282"/>
                  </a:cubicBezTo>
                  <a:cubicBezTo>
                    <a:pt x="2082215" y="1988487"/>
                    <a:pt x="2068374" y="1994220"/>
                    <a:pt x="2053942" y="1994220"/>
                  </a:cubicBezTo>
                  <a:lnTo>
                    <a:pt x="54417" y="1994220"/>
                  </a:lnTo>
                  <a:cubicBezTo>
                    <a:pt x="39984" y="1994220"/>
                    <a:pt x="26143" y="1988487"/>
                    <a:pt x="15938" y="1978282"/>
                  </a:cubicBezTo>
                  <a:cubicBezTo>
                    <a:pt x="5733" y="1968077"/>
                    <a:pt x="0" y="1954236"/>
                    <a:pt x="0" y="1939804"/>
                  </a:cubicBezTo>
                  <a:lnTo>
                    <a:pt x="0" y="54417"/>
                  </a:lnTo>
                  <a:cubicBezTo>
                    <a:pt x="0" y="39984"/>
                    <a:pt x="5733" y="26143"/>
                    <a:pt x="15938" y="15938"/>
                  </a:cubicBezTo>
                  <a:cubicBezTo>
                    <a:pt x="26143" y="5733"/>
                    <a:pt x="39984" y="0"/>
                    <a:pt x="54417" y="0"/>
                  </a:cubicBezTo>
                  <a:close/>
                </a:path>
              </a:pathLst>
            </a:custGeom>
            <a:solidFill>
              <a:srgbClr val="FFFFFF">
                <a:alpha val="40000"/>
              </a:srgbClr>
            </a:solidFill>
          </p:spPr>
        </p:sp>
        <p:sp>
          <p:nvSpPr>
            <p:cNvPr name="TextBox 11" id="11"/>
            <p:cNvSpPr txBox="true"/>
            <p:nvPr/>
          </p:nvSpPr>
          <p:spPr>
            <a:xfrm>
              <a:off x="0" y="-57150"/>
              <a:ext cx="2108358" cy="2051370"/>
            </a:xfrm>
            <a:prstGeom prst="rect">
              <a:avLst/>
            </a:prstGeom>
          </p:spPr>
          <p:txBody>
            <a:bodyPr anchor="ctr" rtlCol="false" tIns="254000" lIns="254000" bIns="254000" rIns="254000"/>
            <a:lstStyle/>
            <a:p>
              <a:pPr algn="ctr">
                <a:lnSpc>
                  <a:spcPts val="3639"/>
                </a:lnSpc>
              </a:pPr>
              <a:r>
                <a:rPr lang="en-US" sz="2599">
                  <a:solidFill>
                    <a:srgbClr val="000000">
                      <a:alpha val="40000"/>
                    </a:srgbClr>
                  </a:solidFill>
                  <a:latin typeface="Roboto Bold"/>
                </a:rPr>
                <a:t>Google is a strong competitor for Microsoft as they both compete in the enterprise solutions vertical. Google has its G Suite platform that includes apps like Gmail, Docs, and Drive, similar to Office 365. Windows dominates the market with a 73 percent market share, followed by Google Chrome at 10.8 percent and Mac OS with 7.5 percent, according to data from Statista. However, in the Search Engine market, Google holds the largest market share with 88.52 percent, followed by Microsoft’s Bing at 5.63 percent.</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2891709" y="-4347053"/>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0654">
            <a:off x="15664846" y="-188794"/>
            <a:ext cx="4471230" cy="2308815"/>
          </a:xfrm>
          <a:custGeom>
            <a:avLst/>
            <a:gdLst/>
            <a:ahLst/>
            <a:cxnLst/>
            <a:rect r="r" b="b" t="t" l="l"/>
            <a:pathLst>
              <a:path h="2308815" w="4471230">
                <a:moveTo>
                  <a:pt x="0" y="0"/>
                </a:moveTo>
                <a:lnTo>
                  <a:pt x="4471230" y="0"/>
                </a:lnTo>
                <a:lnTo>
                  <a:pt x="4471230" y="2308814"/>
                </a:lnTo>
                <a:lnTo>
                  <a:pt x="0" y="2308814"/>
                </a:lnTo>
                <a:lnTo>
                  <a:pt x="0" y="0"/>
                </a:lnTo>
                <a:close/>
              </a:path>
            </a:pathLst>
          </a:custGeom>
          <a:blipFill>
            <a:blip r:embed="rId4"/>
            <a:stretch>
              <a:fillRect l="0" t="0" r="-5651" b="0"/>
            </a:stretch>
          </a:blipFill>
        </p:spPr>
      </p:sp>
      <p:pic>
        <p:nvPicPr>
          <p:cNvPr name="Picture 4" id="4"/>
          <p:cNvPicPr>
            <a:picLocks noChangeAspect="true"/>
          </p:cNvPicPr>
          <p:nvPr/>
        </p:nvPicPr>
        <p:blipFill>
          <a:blip r:embed="rId5"/>
          <a:srcRect l="0" t="0" r="0" b="0"/>
          <a:stretch>
            <a:fillRect/>
          </a:stretch>
        </p:blipFill>
        <p:spPr>
          <a:xfrm flipH="false" flipV="false" rot="0">
            <a:off x="1593488" y="-392000"/>
            <a:ext cx="5746130" cy="4309598"/>
          </a:xfrm>
          <a:prstGeom prst="rect">
            <a:avLst/>
          </a:prstGeom>
        </p:spPr>
      </p:pic>
      <p:grpSp>
        <p:nvGrpSpPr>
          <p:cNvPr name="Group 5" id="5"/>
          <p:cNvGrpSpPr/>
          <p:nvPr/>
        </p:nvGrpSpPr>
        <p:grpSpPr>
          <a:xfrm rot="0">
            <a:off x="1028700" y="2897932"/>
            <a:ext cx="6875706" cy="6823784"/>
            <a:chOff x="0" y="0"/>
            <a:chExt cx="1997905" cy="1982818"/>
          </a:xfrm>
        </p:grpSpPr>
        <p:sp>
          <p:nvSpPr>
            <p:cNvPr name="Freeform 6" id="6"/>
            <p:cNvSpPr/>
            <p:nvPr/>
          </p:nvSpPr>
          <p:spPr>
            <a:xfrm flipH="false" flipV="false" rot="0">
              <a:off x="0" y="0"/>
              <a:ext cx="1997905" cy="1982818"/>
            </a:xfrm>
            <a:custGeom>
              <a:avLst/>
              <a:gdLst/>
              <a:ahLst/>
              <a:cxnLst/>
              <a:rect r="r" b="b" t="t" l="l"/>
              <a:pathLst>
                <a:path h="1982818" w="1997905">
                  <a:moveTo>
                    <a:pt x="57425" y="0"/>
                  </a:moveTo>
                  <a:lnTo>
                    <a:pt x="1940480" y="0"/>
                  </a:lnTo>
                  <a:cubicBezTo>
                    <a:pt x="1972195" y="0"/>
                    <a:pt x="1997905" y="25710"/>
                    <a:pt x="1997905" y="57425"/>
                  </a:cubicBezTo>
                  <a:lnTo>
                    <a:pt x="1997905" y="1925393"/>
                  </a:lnTo>
                  <a:cubicBezTo>
                    <a:pt x="1997905" y="1940623"/>
                    <a:pt x="1991855" y="1955229"/>
                    <a:pt x="1981085" y="1965998"/>
                  </a:cubicBezTo>
                  <a:cubicBezTo>
                    <a:pt x="1970316" y="1976768"/>
                    <a:pt x="1955710" y="1982818"/>
                    <a:pt x="1940480" y="1982818"/>
                  </a:cubicBezTo>
                  <a:lnTo>
                    <a:pt x="57425" y="1982818"/>
                  </a:lnTo>
                  <a:cubicBezTo>
                    <a:pt x="42195" y="1982818"/>
                    <a:pt x="27589" y="1976768"/>
                    <a:pt x="16819" y="1965998"/>
                  </a:cubicBezTo>
                  <a:cubicBezTo>
                    <a:pt x="6050" y="1955229"/>
                    <a:pt x="0" y="1940623"/>
                    <a:pt x="0" y="1925393"/>
                  </a:cubicBezTo>
                  <a:lnTo>
                    <a:pt x="0" y="57425"/>
                  </a:lnTo>
                  <a:cubicBezTo>
                    <a:pt x="0" y="42195"/>
                    <a:pt x="6050" y="27589"/>
                    <a:pt x="16819" y="16819"/>
                  </a:cubicBezTo>
                  <a:cubicBezTo>
                    <a:pt x="27589" y="6050"/>
                    <a:pt x="42195" y="0"/>
                    <a:pt x="57425" y="0"/>
                  </a:cubicBezTo>
                  <a:close/>
                </a:path>
              </a:pathLst>
            </a:custGeom>
            <a:solidFill>
              <a:srgbClr val="FFFFFF">
                <a:alpha val="40000"/>
              </a:srgbClr>
            </a:solidFill>
          </p:spPr>
        </p:sp>
        <p:sp>
          <p:nvSpPr>
            <p:cNvPr name="TextBox 7" id="7"/>
            <p:cNvSpPr txBox="true"/>
            <p:nvPr/>
          </p:nvSpPr>
          <p:spPr>
            <a:xfrm>
              <a:off x="0" y="-57150"/>
              <a:ext cx="1997905" cy="2039968"/>
            </a:xfrm>
            <a:prstGeom prst="rect">
              <a:avLst/>
            </a:prstGeom>
          </p:spPr>
          <p:txBody>
            <a:bodyPr anchor="ctr" rtlCol="false" tIns="254000" lIns="254000" bIns="254000" rIns="254000"/>
            <a:lstStyle/>
            <a:p>
              <a:pPr algn="ctr">
                <a:lnSpc>
                  <a:spcPts val="3639"/>
                </a:lnSpc>
              </a:pPr>
              <a:r>
                <a:rPr lang="en-US" sz="2599">
                  <a:solidFill>
                    <a:srgbClr val="000000">
                      <a:alpha val="40000"/>
                    </a:srgbClr>
                  </a:solidFill>
                  <a:latin typeface="Roboto Bold"/>
                </a:rPr>
                <a:t>Microsoft competes against Apple in the enterprise solutions, hardware, and mobile operating system market. The competition has intensified as both are trying to strengthen their hold on different markets. The company aims to provide its users with seamless communication across different Apple devices and constantly adds new features to improve productivity. Apple’s iOS mobile operating system controlled 16.55 percent of the mobile operating system market share, whereas Microsoft Windows had a 30.2 percent market share.</a:t>
              </a:r>
            </a:p>
            <a:p>
              <a:pPr algn="ctr">
                <a:lnSpc>
                  <a:spcPts val="3639"/>
                </a:lnSpc>
              </a:pPr>
            </a:p>
          </p:txBody>
        </p:sp>
      </p:grpSp>
      <p:pic>
        <p:nvPicPr>
          <p:cNvPr name="Picture 8" id="8"/>
          <p:cNvPicPr>
            <a:picLocks noChangeAspect="true"/>
          </p:cNvPicPr>
          <p:nvPr/>
        </p:nvPicPr>
        <p:blipFill>
          <a:blip r:embed="rId6"/>
          <a:srcRect l="0" t="0" r="0" b="0"/>
          <a:stretch>
            <a:fillRect/>
          </a:stretch>
        </p:blipFill>
        <p:spPr>
          <a:xfrm flipH="false" flipV="false" rot="0">
            <a:off x="11622298" y="0"/>
            <a:ext cx="3917597" cy="3917597"/>
          </a:xfrm>
          <a:prstGeom prst="rect">
            <a:avLst/>
          </a:prstGeom>
        </p:spPr>
      </p:pic>
      <p:grpSp>
        <p:nvGrpSpPr>
          <p:cNvPr name="Group 9" id="9"/>
          <p:cNvGrpSpPr/>
          <p:nvPr/>
        </p:nvGrpSpPr>
        <p:grpSpPr>
          <a:xfrm rot="0">
            <a:off x="10143244" y="2897932"/>
            <a:ext cx="6875706" cy="6823784"/>
            <a:chOff x="0" y="0"/>
            <a:chExt cx="1997905" cy="1982818"/>
          </a:xfrm>
        </p:grpSpPr>
        <p:sp>
          <p:nvSpPr>
            <p:cNvPr name="Freeform 10" id="10"/>
            <p:cNvSpPr/>
            <p:nvPr/>
          </p:nvSpPr>
          <p:spPr>
            <a:xfrm flipH="false" flipV="false" rot="0">
              <a:off x="0" y="0"/>
              <a:ext cx="1997905" cy="1982818"/>
            </a:xfrm>
            <a:custGeom>
              <a:avLst/>
              <a:gdLst/>
              <a:ahLst/>
              <a:cxnLst/>
              <a:rect r="r" b="b" t="t" l="l"/>
              <a:pathLst>
                <a:path h="1982818" w="1997905">
                  <a:moveTo>
                    <a:pt x="57425" y="0"/>
                  </a:moveTo>
                  <a:lnTo>
                    <a:pt x="1940480" y="0"/>
                  </a:lnTo>
                  <a:cubicBezTo>
                    <a:pt x="1972195" y="0"/>
                    <a:pt x="1997905" y="25710"/>
                    <a:pt x="1997905" y="57425"/>
                  </a:cubicBezTo>
                  <a:lnTo>
                    <a:pt x="1997905" y="1925393"/>
                  </a:lnTo>
                  <a:cubicBezTo>
                    <a:pt x="1997905" y="1940623"/>
                    <a:pt x="1991855" y="1955229"/>
                    <a:pt x="1981085" y="1965998"/>
                  </a:cubicBezTo>
                  <a:cubicBezTo>
                    <a:pt x="1970316" y="1976768"/>
                    <a:pt x="1955710" y="1982818"/>
                    <a:pt x="1940480" y="1982818"/>
                  </a:cubicBezTo>
                  <a:lnTo>
                    <a:pt x="57425" y="1982818"/>
                  </a:lnTo>
                  <a:cubicBezTo>
                    <a:pt x="42195" y="1982818"/>
                    <a:pt x="27589" y="1976768"/>
                    <a:pt x="16819" y="1965998"/>
                  </a:cubicBezTo>
                  <a:cubicBezTo>
                    <a:pt x="6050" y="1955229"/>
                    <a:pt x="0" y="1940623"/>
                    <a:pt x="0" y="1925393"/>
                  </a:cubicBezTo>
                  <a:lnTo>
                    <a:pt x="0" y="57425"/>
                  </a:lnTo>
                  <a:cubicBezTo>
                    <a:pt x="0" y="42195"/>
                    <a:pt x="6050" y="27589"/>
                    <a:pt x="16819" y="16819"/>
                  </a:cubicBezTo>
                  <a:cubicBezTo>
                    <a:pt x="27589" y="6050"/>
                    <a:pt x="42195" y="0"/>
                    <a:pt x="57425" y="0"/>
                  </a:cubicBezTo>
                  <a:close/>
                </a:path>
              </a:pathLst>
            </a:custGeom>
            <a:solidFill>
              <a:srgbClr val="FFFFFF">
                <a:alpha val="40000"/>
              </a:srgbClr>
            </a:solidFill>
          </p:spPr>
        </p:sp>
        <p:sp>
          <p:nvSpPr>
            <p:cNvPr name="TextBox 11" id="11"/>
            <p:cNvSpPr txBox="true"/>
            <p:nvPr/>
          </p:nvSpPr>
          <p:spPr>
            <a:xfrm>
              <a:off x="0" y="-57150"/>
              <a:ext cx="1997905" cy="2039968"/>
            </a:xfrm>
            <a:prstGeom prst="rect">
              <a:avLst/>
            </a:prstGeom>
          </p:spPr>
          <p:txBody>
            <a:bodyPr anchor="ctr" rtlCol="false" tIns="254000" lIns="254000" bIns="254000" rIns="254000"/>
            <a:lstStyle/>
            <a:p>
              <a:pPr algn="ctr">
                <a:lnSpc>
                  <a:spcPts val="3639"/>
                </a:lnSpc>
              </a:pPr>
              <a:r>
                <a:rPr lang="en-US" sz="2599">
                  <a:solidFill>
                    <a:srgbClr val="000000">
                      <a:alpha val="40000"/>
                    </a:srgbClr>
                  </a:solidFill>
                  <a:latin typeface="Roboto Bold"/>
                </a:rPr>
                <a:t>IBM is among the world’s leading enterprise cloud providers and has adopted a hybrid approach to data services. The company aims to deliver its solutions through multiple channels such as cloud-based offerings, on-premise solutions, and hybrid cloud platforms. Microsoft identifies IBM as a competitor in the artificial intelligence (AI) market due to its Cognitive Services offering, database, and business intelligence products. Microsoft held the largest market share in IaaS Cloud Services with 15.5 percent, while IBM lagged with 1.8 percent.</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Freeform 8" id="8"/>
          <p:cNvSpPr/>
          <p:nvPr/>
        </p:nvSpPr>
        <p:spPr>
          <a:xfrm flipH="false" flipV="false" rot="-3311064">
            <a:off x="5785757" y="5904254"/>
            <a:ext cx="6716487" cy="6708091"/>
          </a:xfrm>
          <a:custGeom>
            <a:avLst/>
            <a:gdLst/>
            <a:ahLst/>
            <a:cxnLst/>
            <a:rect r="r" b="b" t="t" l="l"/>
            <a:pathLst>
              <a:path h="6708091" w="6716487">
                <a:moveTo>
                  <a:pt x="0" y="0"/>
                </a:moveTo>
                <a:lnTo>
                  <a:pt x="6716486" y="0"/>
                </a:lnTo>
                <a:lnTo>
                  <a:pt x="6716486" y="6708092"/>
                </a:lnTo>
                <a:lnTo>
                  <a:pt x="0" y="6708092"/>
                </a:lnTo>
                <a:lnTo>
                  <a:pt x="0" y="0"/>
                </a:lnTo>
                <a:close/>
              </a:path>
            </a:pathLst>
          </a:custGeom>
          <a:blipFill>
            <a:blip r:embed="rId9">
              <a:alphaModFix amt="51000"/>
            </a:blip>
            <a:stretch>
              <a:fillRect l="0" t="0" r="0" b="0"/>
            </a:stretch>
          </a:blipFill>
        </p:spPr>
      </p:sp>
      <p:sp>
        <p:nvSpPr>
          <p:cNvPr name="Freeform 9" id="9"/>
          <p:cNvSpPr/>
          <p:nvPr/>
        </p:nvSpPr>
        <p:spPr>
          <a:xfrm flipH="false" flipV="false" rot="0">
            <a:off x="1379524" y="2555659"/>
            <a:ext cx="6657516" cy="6995732"/>
          </a:xfrm>
          <a:custGeom>
            <a:avLst/>
            <a:gdLst/>
            <a:ahLst/>
            <a:cxnLst/>
            <a:rect r="r" b="b" t="t" l="l"/>
            <a:pathLst>
              <a:path h="6995732" w="6657516">
                <a:moveTo>
                  <a:pt x="0" y="0"/>
                </a:moveTo>
                <a:lnTo>
                  <a:pt x="6657515" y="0"/>
                </a:lnTo>
                <a:lnTo>
                  <a:pt x="6657515" y="6995732"/>
                </a:lnTo>
                <a:lnTo>
                  <a:pt x="0" y="6995732"/>
                </a:lnTo>
                <a:lnTo>
                  <a:pt x="0" y="0"/>
                </a:lnTo>
                <a:close/>
              </a:path>
            </a:pathLst>
          </a:custGeom>
          <a:blipFill>
            <a:blip r:embed="rId10"/>
            <a:stretch>
              <a:fillRect l="0" t="0" r="0" b="0"/>
            </a:stretch>
          </a:blipFill>
        </p:spPr>
      </p:sp>
      <p:sp>
        <p:nvSpPr>
          <p:cNvPr name="Freeform 10" id="10"/>
          <p:cNvSpPr/>
          <p:nvPr/>
        </p:nvSpPr>
        <p:spPr>
          <a:xfrm flipH="false" flipV="false" rot="0">
            <a:off x="10037500" y="2566072"/>
            <a:ext cx="7221800" cy="6985318"/>
          </a:xfrm>
          <a:custGeom>
            <a:avLst/>
            <a:gdLst/>
            <a:ahLst/>
            <a:cxnLst/>
            <a:rect r="r" b="b" t="t" l="l"/>
            <a:pathLst>
              <a:path h="6985318" w="7221800">
                <a:moveTo>
                  <a:pt x="0" y="0"/>
                </a:moveTo>
                <a:lnTo>
                  <a:pt x="7221800" y="0"/>
                </a:lnTo>
                <a:lnTo>
                  <a:pt x="7221800" y="6985319"/>
                </a:lnTo>
                <a:lnTo>
                  <a:pt x="0" y="6985319"/>
                </a:lnTo>
                <a:lnTo>
                  <a:pt x="0" y="0"/>
                </a:lnTo>
                <a:close/>
              </a:path>
            </a:pathLst>
          </a:custGeom>
          <a:blipFill>
            <a:blip r:embed="rId11"/>
            <a:stretch>
              <a:fillRect l="0" t="0" r="0" b="0"/>
            </a:stretch>
          </a:blipFill>
        </p:spPr>
      </p:sp>
      <p:sp>
        <p:nvSpPr>
          <p:cNvPr name="TextBox 11" id="11"/>
          <p:cNvSpPr txBox="true"/>
          <p:nvPr/>
        </p:nvSpPr>
        <p:spPr>
          <a:xfrm rot="0">
            <a:off x="862397" y="182362"/>
            <a:ext cx="15717305" cy="1855108"/>
          </a:xfrm>
          <a:prstGeom prst="rect">
            <a:avLst/>
          </a:prstGeom>
        </p:spPr>
        <p:txBody>
          <a:bodyPr anchor="t" rtlCol="false" tIns="0" lIns="0" bIns="0" rIns="0">
            <a:spAutoFit/>
          </a:bodyPr>
          <a:lstStyle/>
          <a:p>
            <a:pPr algn="ctr">
              <a:lnSpc>
                <a:spcPts val="7474"/>
              </a:lnSpc>
            </a:pPr>
            <a:r>
              <a:rPr lang="en-US" sz="5339">
                <a:solidFill>
                  <a:srgbClr val="FFFFFF"/>
                </a:solidFill>
                <a:latin typeface="Neue Machina Ultra-Bold"/>
              </a:rPr>
              <a:t>Statistical Data With Respective Of Other Criteria</a:t>
            </a:r>
          </a:p>
        </p:txBody>
      </p:sp>
      <p:sp>
        <p:nvSpPr>
          <p:cNvPr name="TextBox 12" id="12"/>
          <p:cNvSpPr txBox="true"/>
          <p:nvPr/>
        </p:nvSpPr>
        <p:spPr>
          <a:xfrm rot="0">
            <a:off x="9892550" y="9826178"/>
            <a:ext cx="8395450" cy="348672"/>
          </a:xfrm>
          <a:prstGeom prst="rect">
            <a:avLst/>
          </a:prstGeom>
        </p:spPr>
        <p:txBody>
          <a:bodyPr anchor="t" rtlCol="false" tIns="0" lIns="0" bIns="0" rIns="0">
            <a:spAutoFit/>
          </a:bodyPr>
          <a:lstStyle/>
          <a:p>
            <a:pPr algn="ctr">
              <a:lnSpc>
                <a:spcPts val="2831"/>
              </a:lnSpc>
            </a:pPr>
            <a:r>
              <a:rPr lang="en-US" sz="2022">
                <a:solidFill>
                  <a:srgbClr val="FEFEFE"/>
                </a:solidFill>
                <a:latin typeface="Canva Sans Bold"/>
              </a:rPr>
              <a:t>https://www.comparably.com/companies/microsoft/competitors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3971137" y="594816"/>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71164" y="3973154"/>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95193" y="-4864633"/>
            <a:ext cx="9729266" cy="9729266"/>
          </a:xfrm>
          <a:custGeom>
            <a:avLst/>
            <a:gdLst/>
            <a:ahLst/>
            <a:cxnLst/>
            <a:rect r="r" b="b" t="t" l="l"/>
            <a:pathLst>
              <a:path h="9729266" w="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344677">
            <a:off x="-877637" y="-716602"/>
            <a:ext cx="4140717" cy="2443023"/>
          </a:xfrm>
          <a:custGeom>
            <a:avLst/>
            <a:gdLst/>
            <a:ahLst/>
            <a:cxnLst/>
            <a:rect r="r" b="b" t="t" l="l"/>
            <a:pathLst>
              <a:path h="2443023" w="4140717">
                <a:moveTo>
                  <a:pt x="0" y="0"/>
                </a:moveTo>
                <a:lnTo>
                  <a:pt x="4140716" y="0"/>
                </a:lnTo>
                <a:lnTo>
                  <a:pt x="4140716" y="2443023"/>
                </a:lnTo>
                <a:lnTo>
                  <a:pt x="0" y="2443023"/>
                </a:lnTo>
                <a:lnTo>
                  <a:pt x="0" y="0"/>
                </a:lnTo>
                <a:close/>
              </a:path>
            </a:pathLst>
          </a:custGeom>
          <a:blipFill>
            <a:blip r:embed="rId6"/>
            <a:stretch>
              <a:fillRect l="0" t="0" r="0" b="0"/>
            </a:stretch>
          </a:blipFill>
        </p:spPr>
      </p:sp>
      <p:sp>
        <p:nvSpPr>
          <p:cNvPr name="Freeform 6" id="6"/>
          <p:cNvSpPr/>
          <p:nvPr/>
        </p:nvSpPr>
        <p:spPr>
          <a:xfrm flipH="false" flipV="false" rot="0">
            <a:off x="15788974" y="1621283"/>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7"/>
            <a:stretch>
              <a:fillRect l="0" t="0" r="0" b="0"/>
            </a:stretch>
          </a:blipFill>
        </p:spPr>
      </p:sp>
      <p:sp>
        <p:nvSpPr>
          <p:cNvPr name="Freeform 7" id="7"/>
          <p:cNvSpPr/>
          <p:nvPr/>
        </p:nvSpPr>
        <p:spPr>
          <a:xfrm flipH="false" flipV="false" rot="0">
            <a:off x="5785757" y="5904254"/>
            <a:ext cx="6716487" cy="6708091"/>
          </a:xfrm>
          <a:custGeom>
            <a:avLst/>
            <a:gdLst/>
            <a:ahLst/>
            <a:cxnLst/>
            <a:rect r="r" b="b" t="t" l="l"/>
            <a:pathLst>
              <a:path h="6708091" w="6716487">
                <a:moveTo>
                  <a:pt x="0" y="0"/>
                </a:moveTo>
                <a:lnTo>
                  <a:pt x="6716486" y="0"/>
                </a:lnTo>
                <a:lnTo>
                  <a:pt x="6716486" y="6708092"/>
                </a:lnTo>
                <a:lnTo>
                  <a:pt x="0" y="6708092"/>
                </a:lnTo>
                <a:lnTo>
                  <a:pt x="0" y="0"/>
                </a:lnTo>
                <a:close/>
              </a:path>
            </a:pathLst>
          </a:custGeom>
          <a:blipFill>
            <a:blip r:embed="rId8"/>
            <a:stretch>
              <a:fillRect l="0" t="0" r="0" b="0"/>
            </a:stretch>
          </a:blipFill>
        </p:spPr>
      </p:sp>
      <p:sp>
        <p:nvSpPr>
          <p:cNvPr name="Freeform 8" id="8"/>
          <p:cNvSpPr/>
          <p:nvPr/>
        </p:nvSpPr>
        <p:spPr>
          <a:xfrm flipH="false" flipV="false" rot="0">
            <a:off x="1028700" y="1788732"/>
            <a:ext cx="7479306" cy="7469568"/>
          </a:xfrm>
          <a:custGeom>
            <a:avLst/>
            <a:gdLst/>
            <a:ahLst/>
            <a:cxnLst/>
            <a:rect r="r" b="b" t="t" l="l"/>
            <a:pathLst>
              <a:path h="7469568" w="7479306">
                <a:moveTo>
                  <a:pt x="0" y="0"/>
                </a:moveTo>
                <a:lnTo>
                  <a:pt x="7479306" y="0"/>
                </a:lnTo>
                <a:lnTo>
                  <a:pt x="7479306" y="7469568"/>
                </a:lnTo>
                <a:lnTo>
                  <a:pt x="0" y="7469568"/>
                </a:lnTo>
                <a:lnTo>
                  <a:pt x="0" y="0"/>
                </a:lnTo>
                <a:close/>
              </a:path>
            </a:pathLst>
          </a:custGeom>
          <a:blipFill>
            <a:blip r:embed="rId9"/>
            <a:stretch>
              <a:fillRect l="0" t="0" r="0" b="0"/>
            </a:stretch>
          </a:blipFill>
        </p:spPr>
      </p:sp>
      <p:sp>
        <p:nvSpPr>
          <p:cNvPr name="Freeform 9" id="9"/>
          <p:cNvSpPr/>
          <p:nvPr/>
        </p:nvSpPr>
        <p:spPr>
          <a:xfrm flipH="false" flipV="false" rot="0">
            <a:off x="9373767" y="1788732"/>
            <a:ext cx="8329986" cy="7469568"/>
          </a:xfrm>
          <a:custGeom>
            <a:avLst/>
            <a:gdLst/>
            <a:ahLst/>
            <a:cxnLst/>
            <a:rect r="r" b="b" t="t" l="l"/>
            <a:pathLst>
              <a:path h="7469568" w="8329986">
                <a:moveTo>
                  <a:pt x="0" y="0"/>
                </a:moveTo>
                <a:lnTo>
                  <a:pt x="8329986" y="0"/>
                </a:lnTo>
                <a:lnTo>
                  <a:pt x="8329986" y="7469568"/>
                </a:lnTo>
                <a:lnTo>
                  <a:pt x="0" y="7469568"/>
                </a:lnTo>
                <a:lnTo>
                  <a:pt x="0" y="0"/>
                </a:lnTo>
                <a:close/>
              </a:path>
            </a:pathLst>
          </a:custGeom>
          <a:blipFill>
            <a:blip r:embed="rId10"/>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grpSp>
        <p:nvGrpSpPr>
          <p:cNvPr name="Group 8" id="8"/>
          <p:cNvGrpSpPr/>
          <p:nvPr/>
        </p:nvGrpSpPr>
        <p:grpSpPr>
          <a:xfrm rot="0">
            <a:off x="1078190" y="2398989"/>
            <a:ext cx="4737522" cy="7413353"/>
            <a:chOff x="0" y="0"/>
            <a:chExt cx="1376603" cy="2154131"/>
          </a:xfrm>
        </p:grpSpPr>
        <p:sp>
          <p:nvSpPr>
            <p:cNvPr name="Freeform 9" id="9"/>
            <p:cNvSpPr/>
            <p:nvPr/>
          </p:nvSpPr>
          <p:spPr>
            <a:xfrm flipH="false" flipV="false" rot="0">
              <a:off x="0" y="0"/>
              <a:ext cx="1376603" cy="2154131"/>
            </a:xfrm>
            <a:custGeom>
              <a:avLst/>
              <a:gdLst/>
              <a:ahLst/>
              <a:cxnLst/>
              <a:rect r="r" b="b" t="t" l="l"/>
              <a:pathLst>
                <a:path h="2154131" w="1376603">
                  <a:moveTo>
                    <a:pt x="83343" y="0"/>
                  </a:moveTo>
                  <a:lnTo>
                    <a:pt x="1293261" y="0"/>
                  </a:lnTo>
                  <a:cubicBezTo>
                    <a:pt x="1315364" y="0"/>
                    <a:pt x="1336563" y="8781"/>
                    <a:pt x="1352193" y="24411"/>
                  </a:cubicBezTo>
                  <a:cubicBezTo>
                    <a:pt x="1367823" y="40040"/>
                    <a:pt x="1376603" y="61239"/>
                    <a:pt x="1376603" y="83343"/>
                  </a:cubicBezTo>
                  <a:lnTo>
                    <a:pt x="1376603" y="2070789"/>
                  </a:lnTo>
                  <a:cubicBezTo>
                    <a:pt x="1376603" y="2116818"/>
                    <a:pt x="1339289" y="2154131"/>
                    <a:pt x="1293261" y="2154131"/>
                  </a:cubicBezTo>
                  <a:lnTo>
                    <a:pt x="83343" y="2154131"/>
                  </a:lnTo>
                  <a:cubicBezTo>
                    <a:pt x="61239" y="2154131"/>
                    <a:pt x="40040" y="2145351"/>
                    <a:pt x="24411" y="2129721"/>
                  </a:cubicBezTo>
                  <a:cubicBezTo>
                    <a:pt x="8781" y="2114091"/>
                    <a:pt x="0" y="2092893"/>
                    <a:pt x="0" y="2070789"/>
                  </a:cubicBezTo>
                  <a:lnTo>
                    <a:pt x="0" y="83343"/>
                  </a:lnTo>
                  <a:cubicBezTo>
                    <a:pt x="0" y="37314"/>
                    <a:pt x="37314" y="0"/>
                    <a:pt x="83343" y="0"/>
                  </a:cubicBezTo>
                  <a:close/>
                </a:path>
              </a:pathLst>
            </a:custGeom>
            <a:solidFill>
              <a:srgbClr val="FFFFFF">
                <a:alpha val="40000"/>
              </a:srgbClr>
            </a:solidFill>
          </p:spPr>
        </p:sp>
        <p:sp>
          <p:nvSpPr>
            <p:cNvPr name="TextBox 10" id="10"/>
            <p:cNvSpPr txBox="true"/>
            <p:nvPr/>
          </p:nvSpPr>
          <p:spPr>
            <a:xfrm>
              <a:off x="0" y="66675"/>
              <a:ext cx="1376603" cy="2087456"/>
            </a:xfrm>
            <a:prstGeom prst="rect">
              <a:avLst/>
            </a:prstGeom>
          </p:spPr>
          <p:txBody>
            <a:bodyPr anchor="ctr" rtlCol="false" tIns="254000" lIns="254000" bIns="254000" rIns="254000"/>
            <a:lstStyle/>
            <a:p>
              <a:pPr algn="ctr">
                <a:lnSpc>
                  <a:spcPts val="3837"/>
                </a:lnSpc>
              </a:pPr>
              <a:r>
                <a:rPr lang="en-US" sz="3799">
                  <a:solidFill>
                    <a:srgbClr val="000000">
                      <a:alpha val="40000"/>
                    </a:srgbClr>
                  </a:solidFill>
                  <a:latin typeface="Roboto Bold"/>
                </a:rPr>
                <a:t>Computer vision</a:t>
              </a:r>
            </a:p>
            <a:p>
              <a:pPr algn="ctr">
                <a:lnSpc>
                  <a:spcPts val="3639"/>
                </a:lnSpc>
              </a:pPr>
            </a:p>
            <a:p>
              <a:pPr algn="ctr">
                <a:lnSpc>
                  <a:spcPts val="3639"/>
                </a:lnSpc>
              </a:pPr>
              <a:r>
                <a:rPr lang="en-US" sz="2599">
                  <a:solidFill>
                    <a:srgbClr val="000000">
                      <a:alpha val="40000"/>
                    </a:srgbClr>
                  </a:solidFill>
                  <a:latin typeface="Roboto Bold"/>
                </a:rPr>
                <a:t>Microsoft is developing AI-powered tools for understanding and analyzing visual data. These tools are being used to improve the accuracy of image and video recognition, the ability of computers to understand and respond to human emotions, and the ability of computers to create realistic and engaging virtual experiences.</a:t>
              </a:r>
            </a:p>
          </p:txBody>
        </p:sp>
      </p:grpSp>
      <p:grpSp>
        <p:nvGrpSpPr>
          <p:cNvPr name="Group 11" id="11"/>
          <p:cNvGrpSpPr/>
          <p:nvPr/>
        </p:nvGrpSpPr>
        <p:grpSpPr>
          <a:xfrm rot="0">
            <a:off x="6850992" y="2398989"/>
            <a:ext cx="4737522" cy="7314420"/>
            <a:chOff x="0" y="0"/>
            <a:chExt cx="1376603" cy="2125384"/>
          </a:xfrm>
        </p:grpSpPr>
        <p:sp>
          <p:nvSpPr>
            <p:cNvPr name="Freeform 12" id="12"/>
            <p:cNvSpPr/>
            <p:nvPr/>
          </p:nvSpPr>
          <p:spPr>
            <a:xfrm flipH="false" flipV="false" rot="0">
              <a:off x="0" y="0"/>
              <a:ext cx="1376603" cy="2125384"/>
            </a:xfrm>
            <a:custGeom>
              <a:avLst/>
              <a:gdLst/>
              <a:ahLst/>
              <a:cxnLst/>
              <a:rect r="r" b="b" t="t" l="l"/>
              <a:pathLst>
                <a:path h="2125384" w="1376603">
                  <a:moveTo>
                    <a:pt x="83343" y="0"/>
                  </a:moveTo>
                  <a:lnTo>
                    <a:pt x="1293261" y="0"/>
                  </a:lnTo>
                  <a:cubicBezTo>
                    <a:pt x="1315364" y="0"/>
                    <a:pt x="1336563" y="8781"/>
                    <a:pt x="1352193" y="24411"/>
                  </a:cubicBezTo>
                  <a:cubicBezTo>
                    <a:pt x="1367823" y="40040"/>
                    <a:pt x="1376603" y="61239"/>
                    <a:pt x="1376603" y="83343"/>
                  </a:cubicBezTo>
                  <a:lnTo>
                    <a:pt x="1376603" y="2042041"/>
                  </a:lnTo>
                  <a:cubicBezTo>
                    <a:pt x="1376603" y="2088070"/>
                    <a:pt x="1339289" y="2125384"/>
                    <a:pt x="1293261" y="2125384"/>
                  </a:cubicBezTo>
                  <a:lnTo>
                    <a:pt x="83343" y="2125384"/>
                  </a:lnTo>
                  <a:cubicBezTo>
                    <a:pt x="37314" y="2125384"/>
                    <a:pt x="0" y="2088070"/>
                    <a:pt x="0" y="2042041"/>
                  </a:cubicBezTo>
                  <a:lnTo>
                    <a:pt x="0" y="83343"/>
                  </a:lnTo>
                  <a:cubicBezTo>
                    <a:pt x="0" y="37314"/>
                    <a:pt x="37314" y="0"/>
                    <a:pt x="83343" y="0"/>
                  </a:cubicBezTo>
                  <a:close/>
                </a:path>
              </a:pathLst>
            </a:custGeom>
            <a:solidFill>
              <a:srgbClr val="FFFFFF">
                <a:alpha val="40000"/>
              </a:srgbClr>
            </a:solidFill>
          </p:spPr>
        </p:sp>
        <p:sp>
          <p:nvSpPr>
            <p:cNvPr name="TextBox 13" id="13"/>
            <p:cNvSpPr txBox="true"/>
            <p:nvPr/>
          </p:nvSpPr>
          <p:spPr>
            <a:xfrm>
              <a:off x="0" y="66675"/>
              <a:ext cx="1376603" cy="2058709"/>
            </a:xfrm>
            <a:prstGeom prst="rect">
              <a:avLst/>
            </a:prstGeom>
          </p:spPr>
          <p:txBody>
            <a:bodyPr anchor="ctr" rtlCol="false" tIns="254000" lIns="254000" bIns="254000" rIns="254000"/>
            <a:lstStyle/>
            <a:p>
              <a:pPr algn="ctr">
                <a:lnSpc>
                  <a:spcPts val="3837"/>
                </a:lnSpc>
              </a:pPr>
              <a:r>
                <a:rPr lang="en-US" sz="3799">
                  <a:solidFill>
                    <a:srgbClr val="000000">
                      <a:alpha val="40000"/>
                    </a:srgbClr>
                  </a:solidFill>
                  <a:latin typeface="Roboto Bold"/>
                </a:rPr>
                <a:t>AI in Products</a:t>
              </a:r>
            </a:p>
            <a:p>
              <a:pPr algn="ctr">
                <a:lnSpc>
                  <a:spcPts val="3639"/>
                </a:lnSpc>
              </a:pPr>
            </a:p>
            <a:p>
              <a:pPr algn="ctr">
                <a:lnSpc>
                  <a:spcPts val="3639"/>
                </a:lnSpc>
              </a:pPr>
              <a:r>
                <a:rPr lang="en-US" sz="2599">
                  <a:solidFill>
                    <a:srgbClr val="000000">
                      <a:alpha val="40000"/>
                    </a:srgbClr>
                  </a:solidFill>
                  <a:latin typeface="Roboto Bold"/>
                </a:rPr>
                <a:t>The future of every Microsoft product involves AI. For instance, Copilot for Microsoft 365 was introduced to increase productivity and save time. Users have reported significant productivity gains and improvements in the quality of their work.</a:t>
              </a:r>
            </a:p>
            <a:p>
              <a:pPr algn="ctr">
                <a:lnSpc>
                  <a:spcPts val="3639"/>
                </a:lnSpc>
              </a:pPr>
            </a:p>
            <a:p>
              <a:pPr algn="ctr">
                <a:lnSpc>
                  <a:spcPts val="3639"/>
                </a:lnSpc>
              </a:pPr>
            </a:p>
          </p:txBody>
        </p:sp>
      </p:grpSp>
      <p:grpSp>
        <p:nvGrpSpPr>
          <p:cNvPr name="Group 14" id="14"/>
          <p:cNvGrpSpPr/>
          <p:nvPr/>
        </p:nvGrpSpPr>
        <p:grpSpPr>
          <a:xfrm rot="0">
            <a:off x="12578065" y="2398989"/>
            <a:ext cx="4737522" cy="7314420"/>
            <a:chOff x="0" y="0"/>
            <a:chExt cx="1376603" cy="2125384"/>
          </a:xfrm>
        </p:grpSpPr>
        <p:sp>
          <p:nvSpPr>
            <p:cNvPr name="Freeform 15" id="15"/>
            <p:cNvSpPr/>
            <p:nvPr/>
          </p:nvSpPr>
          <p:spPr>
            <a:xfrm flipH="false" flipV="false" rot="0">
              <a:off x="0" y="0"/>
              <a:ext cx="1376603" cy="2125384"/>
            </a:xfrm>
            <a:custGeom>
              <a:avLst/>
              <a:gdLst/>
              <a:ahLst/>
              <a:cxnLst/>
              <a:rect r="r" b="b" t="t" l="l"/>
              <a:pathLst>
                <a:path h="2125384" w="1376603">
                  <a:moveTo>
                    <a:pt x="83343" y="0"/>
                  </a:moveTo>
                  <a:lnTo>
                    <a:pt x="1293261" y="0"/>
                  </a:lnTo>
                  <a:cubicBezTo>
                    <a:pt x="1315364" y="0"/>
                    <a:pt x="1336563" y="8781"/>
                    <a:pt x="1352193" y="24411"/>
                  </a:cubicBezTo>
                  <a:cubicBezTo>
                    <a:pt x="1367823" y="40040"/>
                    <a:pt x="1376603" y="61239"/>
                    <a:pt x="1376603" y="83343"/>
                  </a:cubicBezTo>
                  <a:lnTo>
                    <a:pt x="1376603" y="2042041"/>
                  </a:lnTo>
                  <a:cubicBezTo>
                    <a:pt x="1376603" y="2088070"/>
                    <a:pt x="1339289" y="2125384"/>
                    <a:pt x="1293261" y="2125384"/>
                  </a:cubicBezTo>
                  <a:lnTo>
                    <a:pt x="83343" y="2125384"/>
                  </a:lnTo>
                  <a:cubicBezTo>
                    <a:pt x="37314" y="2125384"/>
                    <a:pt x="0" y="2088070"/>
                    <a:pt x="0" y="2042041"/>
                  </a:cubicBezTo>
                  <a:lnTo>
                    <a:pt x="0" y="83343"/>
                  </a:lnTo>
                  <a:cubicBezTo>
                    <a:pt x="0" y="37314"/>
                    <a:pt x="37314" y="0"/>
                    <a:pt x="83343" y="0"/>
                  </a:cubicBezTo>
                  <a:close/>
                </a:path>
              </a:pathLst>
            </a:custGeom>
            <a:solidFill>
              <a:srgbClr val="FFFFFF">
                <a:alpha val="40000"/>
              </a:srgbClr>
            </a:solidFill>
          </p:spPr>
        </p:sp>
        <p:sp>
          <p:nvSpPr>
            <p:cNvPr name="TextBox 16" id="16"/>
            <p:cNvSpPr txBox="true"/>
            <p:nvPr/>
          </p:nvSpPr>
          <p:spPr>
            <a:xfrm>
              <a:off x="0" y="66675"/>
              <a:ext cx="1376603" cy="2058709"/>
            </a:xfrm>
            <a:prstGeom prst="rect">
              <a:avLst/>
            </a:prstGeom>
          </p:spPr>
          <p:txBody>
            <a:bodyPr anchor="ctr" rtlCol="false" tIns="254000" lIns="254000" bIns="254000" rIns="254000"/>
            <a:lstStyle/>
            <a:p>
              <a:pPr algn="ctr">
                <a:lnSpc>
                  <a:spcPts val="3837"/>
                </a:lnSpc>
              </a:pPr>
              <a:r>
                <a:rPr lang="en-US" sz="3799">
                  <a:solidFill>
                    <a:srgbClr val="000000">
                      <a:alpha val="40000"/>
                    </a:srgbClr>
                  </a:solidFill>
                  <a:latin typeface="Roboto Bold"/>
                </a:rPr>
                <a:t>AI for business</a:t>
              </a:r>
            </a:p>
            <a:p>
              <a:pPr algn="ctr">
                <a:lnSpc>
                  <a:spcPts val="3639"/>
                </a:lnSpc>
              </a:pPr>
            </a:p>
            <a:p>
              <a:pPr algn="ctr">
                <a:lnSpc>
                  <a:spcPts val="3639"/>
                </a:lnSpc>
              </a:pPr>
              <a:r>
                <a:rPr lang="en-US" sz="2599">
                  <a:solidFill>
                    <a:srgbClr val="000000">
                      <a:alpha val="40000"/>
                    </a:srgbClr>
                  </a:solidFill>
                  <a:latin typeface="Roboto Bold"/>
                </a:rPr>
                <a:t>Microsoft is developing AI-powered tools to help businesses operate more efficiently and effectively. These tools are being used to optimize supply chains, improve customer service, and automate repetitive tasks.</a:t>
              </a:r>
            </a:p>
            <a:p>
              <a:pPr algn="ctr">
                <a:lnSpc>
                  <a:spcPts val="3639"/>
                </a:lnSpc>
              </a:pPr>
            </a:p>
            <a:p>
              <a:pPr algn="ctr">
                <a:lnSpc>
                  <a:spcPts val="3639"/>
                </a:lnSpc>
              </a:pPr>
            </a:p>
            <a:p>
              <a:pPr algn="ctr">
                <a:lnSpc>
                  <a:spcPts val="3639"/>
                </a:lnSpc>
              </a:pPr>
            </a:p>
          </p:txBody>
        </p:sp>
      </p:grpSp>
      <p:sp>
        <p:nvSpPr>
          <p:cNvPr name="TextBox 17" id="17"/>
          <p:cNvSpPr txBox="true"/>
          <p:nvPr/>
        </p:nvSpPr>
        <p:spPr>
          <a:xfrm rot="0">
            <a:off x="1373465" y="678156"/>
            <a:ext cx="6333642"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Future Scope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4904267" y="-5507675"/>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74950" y="7185061"/>
            <a:ext cx="8086060" cy="8086060"/>
          </a:xfrm>
          <a:custGeom>
            <a:avLst/>
            <a:gdLst/>
            <a:ahLst/>
            <a:cxnLst/>
            <a:rect r="r" b="b" t="t" l="l"/>
            <a:pathLst>
              <a:path h="8086060" w="8086060">
                <a:moveTo>
                  <a:pt x="0" y="0"/>
                </a:moveTo>
                <a:lnTo>
                  <a:pt x="8086061" y="0"/>
                </a:lnTo>
                <a:lnTo>
                  <a:pt x="8086061" y="8086060"/>
                </a:lnTo>
                <a:lnTo>
                  <a:pt x="0" y="8086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0185720" y="1362129"/>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29038" y="-204234"/>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4202988" y="1208111"/>
            <a:ext cx="6888896" cy="7185289"/>
          </a:xfrm>
          <a:custGeom>
            <a:avLst/>
            <a:gdLst/>
            <a:ahLst/>
            <a:cxnLst/>
            <a:rect r="r" b="b" t="t" l="l"/>
            <a:pathLst>
              <a:path h="7185289" w="6888896">
                <a:moveTo>
                  <a:pt x="0" y="0"/>
                </a:moveTo>
                <a:lnTo>
                  <a:pt x="6888896" y="0"/>
                </a:lnTo>
                <a:lnTo>
                  <a:pt x="6888896" y="7185289"/>
                </a:lnTo>
                <a:lnTo>
                  <a:pt x="0" y="7185289"/>
                </a:lnTo>
                <a:lnTo>
                  <a:pt x="0" y="0"/>
                </a:lnTo>
                <a:close/>
              </a:path>
            </a:pathLst>
          </a:custGeom>
          <a:blipFill>
            <a:blip r:embed="rId10"/>
            <a:stretch>
              <a:fillRect l="0" t="0" r="0" b="0"/>
            </a:stretch>
          </a:blipFill>
        </p:spPr>
      </p:sp>
      <p:sp>
        <p:nvSpPr>
          <p:cNvPr name="Freeform 8" id="8"/>
          <p:cNvSpPr/>
          <p:nvPr/>
        </p:nvSpPr>
        <p:spPr>
          <a:xfrm flipH="false" flipV="false" rot="0">
            <a:off x="5925135" y="2555385"/>
            <a:ext cx="6437730" cy="5176229"/>
          </a:xfrm>
          <a:custGeom>
            <a:avLst/>
            <a:gdLst/>
            <a:ahLst/>
            <a:cxnLst/>
            <a:rect r="r" b="b" t="t" l="l"/>
            <a:pathLst>
              <a:path h="5176229" w="6437730">
                <a:moveTo>
                  <a:pt x="0" y="0"/>
                </a:moveTo>
                <a:lnTo>
                  <a:pt x="6437730" y="0"/>
                </a:lnTo>
                <a:lnTo>
                  <a:pt x="6437730" y="5176230"/>
                </a:lnTo>
                <a:lnTo>
                  <a:pt x="0" y="5176230"/>
                </a:lnTo>
                <a:lnTo>
                  <a:pt x="0" y="0"/>
                </a:lnTo>
                <a:close/>
              </a:path>
            </a:pathLst>
          </a:custGeom>
          <a:blipFill>
            <a:blip r:embed="rId11"/>
            <a:stretch>
              <a:fillRect l="0" t="0" r="0" b="-11406"/>
            </a:stretch>
          </a:blipFill>
        </p:spPr>
      </p:sp>
      <p:sp>
        <p:nvSpPr>
          <p:cNvPr name="TextBox 9" id="9"/>
          <p:cNvSpPr txBox="true"/>
          <p:nvPr/>
        </p:nvSpPr>
        <p:spPr>
          <a:xfrm rot="0">
            <a:off x="1963609" y="1084286"/>
            <a:ext cx="10837236" cy="1037468"/>
          </a:xfrm>
          <a:prstGeom prst="rect">
            <a:avLst/>
          </a:prstGeom>
        </p:spPr>
        <p:txBody>
          <a:bodyPr anchor="t" rtlCol="false" tIns="0" lIns="0" bIns="0" rIns="0">
            <a:spAutoFit/>
          </a:bodyPr>
          <a:lstStyle/>
          <a:p>
            <a:pPr>
              <a:lnSpc>
                <a:spcPts val="8441"/>
              </a:lnSpc>
            </a:pPr>
            <a:r>
              <a:rPr lang="en-US" sz="6029">
                <a:solidFill>
                  <a:srgbClr val="FFFFFF"/>
                </a:solidFill>
                <a:latin typeface="Neue Machina Ultra-Bold"/>
              </a:rPr>
              <a:t>How it all started?</a:t>
            </a:r>
          </a:p>
        </p:txBody>
      </p:sp>
      <p:sp>
        <p:nvSpPr>
          <p:cNvPr name="TextBox 10" id="10"/>
          <p:cNvSpPr txBox="true"/>
          <p:nvPr/>
        </p:nvSpPr>
        <p:spPr>
          <a:xfrm rot="0">
            <a:off x="3582022" y="8317200"/>
            <a:ext cx="10348460" cy="696302"/>
          </a:xfrm>
          <a:prstGeom prst="rect">
            <a:avLst/>
          </a:prstGeom>
        </p:spPr>
        <p:txBody>
          <a:bodyPr anchor="t" rtlCol="false" tIns="0" lIns="0" bIns="0" rIns="0">
            <a:spAutoFit/>
          </a:bodyPr>
          <a:lstStyle/>
          <a:p>
            <a:pPr>
              <a:lnSpc>
                <a:spcPts val="5721"/>
              </a:lnSpc>
            </a:pPr>
            <a:r>
              <a:rPr lang="en-US" sz="4086">
                <a:solidFill>
                  <a:srgbClr val="FFFFFF"/>
                </a:solidFill>
                <a:latin typeface="Montserrat"/>
              </a:rPr>
              <a:t>Dream of having a PC on every desk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198368">
            <a:off x="16037235" y="8422088"/>
            <a:ext cx="2869492" cy="2360157"/>
          </a:xfrm>
          <a:custGeom>
            <a:avLst/>
            <a:gdLst/>
            <a:ahLst/>
            <a:cxnLst/>
            <a:rect r="r" b="b" t="t" l="l"/>
            <a:pathLst>
              <a:path h="2360157" w="2869492">
                <a:moveTo>
                  <a:pt x="0" y="0"/>
                </a:moveTo>
                <a:lnTo>
                  <a:pt x="2869492" y="0"/>
                </a:lnTo>
                <a:lnTo>
                  <a:pt x="2869492" y="2360157"/>
                </a:lnTo>
                <a:lnTo>
                  <a:pt x="0" y="236015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grpSp>
        <p:nvGrpSpPr>
          <p:cNvPr name="Group 8" id="8"/>
          <p:cNvGrpSpPr/>
          <p:nvPr/>
        </p:nvGrpSpPr>
        <p:grpSpPr>
          <a:xfrm rot="0">
            <a:off x="1173440" y="2398989"/>
            <a:ext cx="4737522" cy="7314420"/>
            <a:chOff x="0" y="0"/>
            <a:chExt cx="1376603" cy="2125384"/>
          </a:xfrm>
        </p:grpSpPr>
        <p:sp>
          <p:nvSpPr>
            <p:cNvPr name="Freeform 9" id="9"/>
            <p:cNvSpPr/>
            <p:nvPr/>
          </p:nvSpPr>
          <p:spPr>
            <a:xfrm flipH="false" flipV="false" rot="0">
              <a:off x="0" y="0"/>
              <a:ext cx="1376603" cy="2125384"/>
            </a:xfrm>
            <a:custGeom>
              <a:avLst/>
              <a:gdLst/>
              <a:ahLst/>
              <a:cxnLst/>
              <a:rect r="r" b="b" t="t" l="l"/>
              <a:pathLst>
                <a:path h="2125384" w="1376603">
                  <a:moveTo>
                    <a:pt x="83343" y="0"/>
                  </a:moveTo>
                  <a:lnTo>
                    <a:pt x="1293261" y="0"/>
                  </a:lnTo>
                  <a:cubicBezTo>
                    <a:pt x="1315364" y="0"/>
                    <a:pt x="1336563" y="8781"/>
                    <a:pt x="1352193" y="24411"/>
                  </a:cubicBezTo>
                  <a:cubicBezTo>
                    <a:pt x="1367823" y="40040"/>
                    <a:pt x="1376603" y="61239"/>
                    <a:pt x="1376603" y="83343"/>
                  </a:cubicBezTo>
                  <a:lnTo>
                    <a:pt x="1376603" y="2042041"/>
                  </a:lnTo>
                  <a:cubicBezTo>
                    <a:pt x="1376603" y="2088070"/>
                    <a:pt x="1339289" y="2125384"/>
                    <a:pt x="1293261" y="2125384"/>
                  </a:cubicBezTo>
                  <a:lnTo>
                    <a:pt x="83343" y="2125384"/>
                  </a:lnTo>
                  <a:cubicBezTo>
                    <a:pt x="37314" y="2125384"/>
                    <a:pt x="0" y="2088070"/>
                    <a:pt x="0" y="2042041"/>
                  </a:cubicBezTo>
                  <a:lnTo>
                    <a:pt x="0" y="83343"/>
                  </a:lnTo>
                  <a:cubicBezTo>
                    <a:pt x="0" y="37314"/>
                    <a:pt x="37314" y="0"/>
                    <a:pt x="83343" y="0"/>
                  </a:cubicBezTo>
                  <a:close/>
                </a:path>
              </a:pathLst>
            </a:custGeom>
            <a:solidFill>
              <a:srgbClr val="FFFFFF">
                <a:alpha val="40000"/>
              </a:srgbClr>
            </a:solidFill>
          </p:spPr>
        </p:sp>
        <p:sp>
          <p:nvSpPr>
            <p:cNvPr name="TextBox 10" id="10"/>
            <p:cNvSpPr txBox="true"/>
            <p:nvPr/>
          </p:nvSpPr>
          <p:spPr>
            <a:xfrm>
              <a:off x="0" y="66675"/>
              <a:ext cx="1376603" cy="2058709"/>
            </a:xfrm>
            <a:prstGeom prst="rect">
              <a:avLst/>
            </a:prstGeom>
          </p:spPr>
          <p:txBody>
            <a:bodyPr anchor="ctr" rtlCol="false" tIns="254000" lIns="254000" bIns="254000" rIns="254000"/>
            <a:lstStyle/>
            <a:p>
              <a:pPr algn="ctr">
                <a:lnSpc>
                  <a:spcPts val="3837"/>
                </a:lnSpc>
              </a:pPr>
              <a:r>
                <a:rPr lang="en-US" sz="3799">
                  <a:solidFill>
                    <a:srgbClr val="000000">
                      <a:alpha val="40000"/>
                    </a:srgbClr>
                  </a:solidFill>
                  <a:latin typeface="Roboto Bold"/>
                </a:rPr>
                <a:t>Intelligent cloud</a:t>
              </a:r>
            </a:p>
            <a:p>
              <a:pPr algn="ctr">
                <a:lnSpc>
                  <a:spcPts val="3639"/>
                </a:lnSpc>
              </a:pPr>
            </a:p>
            <a:p>
              <a:pPr algn="ctr">
                <a:lnSpc>
                  <a:spcPts val="3639"/>
                </a:lnSpc>
              </a:pPr>
              <a:r>
                <a:rPr lang="en-US" sz="2599">
                  <a:solidFill>
                    <a:srgbClr val="000000">
                      <a:alpha val="40000"/>
                    </a:srgbClr>
                  </a:solidFill>
                  <a:latin typeface="Roboto Bold"/>
                </a:rPr>
                <a:t>Microsoft is developing AI-powered tools that can run on its Azure cloud computing platform. These tools could be used for tasks such as building chatbots, developing predictive analytics applications, and automating business processes.</a:t>
              </a:r>
            </a:p>
            <a:p>
              <a:pPr algn="ctr">
                <a:lnSpc>
                  <a:spcPts val="3639"/>
                </a:lnSpc>
              </a:pPr>
            </a:p>
            <a:p>
              <a:pPr algn="ctr">
                <a:lnSpc>
                  <a:spcPts val="3639"/>
                </a:lnSpc>
              </a:pPr>
            </a:p>
          </p:txBody>
        </p:sp>
      </p:grpSp>
      <p:grpSp>
        <p:nvGrpSpPr>
          <p:cNvPr name="Group 11" id="11"/>
          <p:cNvGrpSpPr/>
          <p:nvPr/>
        </p:nvGrpSpPr>
        <p:grpSpPr>
          <a:xfrm rot="0">
            <a:off x="6993867" y="2398989"/>
            <a:ext cx="4737522" cy="7441928"/>
            <a:chOff x="0" y="0"/>
            <a:chExt cx="1376603" cy="2162435"/>
          </a:xfrm>
        </p:grpSpPr>
        <p:sp>
          <p:nvSpPr>
            <p:cNvPr name="Freeform 12" id="12"/>
            <p:cNvSpPr/>
            <p:nvPr/>
          </p:nvSpPr>
          <p:spPr>
            <a:xfrm flipH="false" flipV="false" rot="0">
              <a:off x="0" y="0"/>
              <a:ext cx="1376603" cy="2162435"/>
            </a:xfrm>
            <a:custGeom>
              <a:avLst/>
              <a:gdLst/>
              <a:ahLst/>
              <a:cxnLst/>
              <a:rect r="r" b="b" t="t" l="l"/>
              <a:pathLst>
                <a:path h="2162435" w="1376603">
                  <a:moveTo>
                    <a:pt x="83343" y="0"/>
                  </a:moveTo>
                  <a:lnTo>
                    <a:pt x="1293261" y="0"/>
                  </a:lnTo>
                  <a:cubicBezTo>
                    <a:pt x="1315364" y="0"/>
                    <a:pt x="1336563" y="8781"/>
                    <a:pt x="1352193" y="24411"/>
                  </a:cubicBezTo>
                  <a:cubicBezTo>
                    <a:pt x="1367823" y="40040"/>
                    <a:pt x="1376603" y="61239"/>
                    <a:pt x="1376603" y="83343"/>
                  </a:cubicBezTo>
                  <a:lnTo>
                    <a:pt x="1376603" y="2079092"/>
                  </a:lnTo>
                  <a:cubicBezTo>
                    <a:pt x="1376603" y="2125121"/>
                    <a:pt x="1339289" y="2162435"/>
                    <a:pt x="1293261" y="2162435"/>
                  </a:cubicBezTo>
                  <a:lnTo>
                    <a:pt x="83343" y="2162435"/>
                  </a:lnTo>
                  <a:cubicBezTo>
                    <a:pt x="37314" y="2162435"/>
                    <a:pt x="0" y="2125121"/>
                    <a:pt x="0" y="2079092"/>
                  </a:cubicBezTo>
                  <a:lnTo>
                    <a:pt x="0" y="83343"/>
                  </a:lnTo>
                  <a:cubicBezTo>
                    <a:pt x="0" y="37314"/>
                    <a:pt x="37314" y="0"/>
                    <a:pt x="83343" y="0"/>
                  </a:cubicBezTo>
                  <a:close/>
                </a:path>
              </a:pathLst>
            </a:custGeom>
            <a:solidFill>
              <a:srgbClr val="FFFFFF">
                <a:alpha val="40000"/>
              </a:srgbClr>
            </a:solidFill>
          </p:spPr>
        </p:sp>
        <p:sp>
          <p:nvSpPr>
            <p:cNvPr name="TextBox 13" id="13"/>
            <p:cNvSpPr txBox="true"/>
            <p:nvPr/>
          </p:nvSpPr>
          <p:spPr>
            <a:xfrm>
              <a:off x="0" y="66675"/>
              <a:ext cx="1376603" cy="2095760"/>
            </a:xfrm>
            <a:prstGeom prst="rect">
              <a:avLst/>
            </a:prstGeom>
          </p:spPr>
          <p:txBody>
            <a:bodyPr anchor="ctr" rtlCol="false" tIns="254000" lIns="254000" bIns="254000" rIns="254000"/>
            <a:lstStyle/>
            <a:p>
              <a:pPr algn="ctr">
                <a:lnSpc>
                  <a:spcPts val="3837"/>
                </a:lnSpc>
              </a:pPr>
              <a:r>
                <a:rPr lang="en-US" sz="3799">
                  <a:solidFill>
                    <a:srgbClr val="000000">
                      <a:alpha val="40000"/>
                    </a:srgbClr>
                  </a:solidFill>
                  <a:latin typeface="Roboto Bold"/>
                </a:rPr>
                <a:t>AI-Powered Automation</a:t>
              </a:r>
            </a:p>
            <a:p>
              <a:pPr algn="ctr">
                <a:lnSpc>
                  <a:spcPts val="3639"/>
                </a:lnSpc>
              </a:pPr>
            </a:p>
            <a:p>
              <a:pPr algn="ctr">
                <a:lnSpc>
                  <a:spcPts val="3639"/>
                </a:lnSpc>
              </a:pPr>
              <a:r>
                <a:rPr lang="en-US" sz="2599">
                  <a:solidFill>
                    <a:srgbClr val="000000">
                      <a:alpha val="40000"/>
                    </a:srgbClr>
                  </a:solidFill>
                  <a:latin typeface="Roboto Bold"/>
                </a:rPr>
                <a:t>Microsoft is working in AI that will automate tasks and processes, freeing up human workers to focus on more creative and strategic endeavors.</a:t>
              </a:r>
            </a:p>
            <a:p>
              <a:pPr algn="ctr">
                <a:lnSpc>
                  <a:spcPts val="3639"/>
                </a:lnSpc>
              </a:pPr>
            </a:p>
            <a:p>
              <a:pPr algn="ctr">
                <a:lnSpc>
                  <a:spcPts val="3639"/>
                </a:lnSpc>
              </a:pPr>
            </a:p>
            <a:p>
              <a:pPr algn="ctr">
                <a:lnSpc>
                  <a:spcPts val="3639"/>
                </a:lnSpc>
              </a:pPr>
            </a:p>
            <a:p>
              <a:pPr algn="ctr">
                <a:lnSpc>
                  <a:spcPts val="3639"/>
                </a:lnSpc>
              </a:pPr>
            </a:p>
            <a:p>
              <a:pPr algn="ctr">
                <a:lnSpc>
                  <a:spcPts val="3639"/>
                </a:lnSpc>
              </a:pPr>
            </a:p>
            <a:p>
              <a:pPr algn="ctr">
                <a:lnSpc>
                  <a:spcPts val="3639"/>
                </a:lnSpc>
              </a:pPr>
            </a:p>
          </p:txBody>
        </p:sp>
      </p:grpSp>
      <p:grpSp>
        <p:nvGrpSpPr>
          <p:cNvPr name="Group 14" id="14"/>
          <p:cNvGrpSpPr/>
          <p:nvPr/>
        </p:nvGrpSpPr>
        <p:grpSpPr>
          <a:xfrm rot="0">
            <a:off x="12673315" y="2349523"/>
            <a:ext cx="4737522" cy="7470503"/>
            <a:chOff x="0" y="0"/>
            <a:chExt cx="1376603" cy="2170738"/>
          </a:xfrm>
        </p:grpSpPr>
        <p:sp>
          <p:nvSpPr>
            <p:cNvPr name="Freeform 15" id="15"/>
            <p:cNvSpPr/>
            <p:nvPr/>
          </p:nvSpPr>
          <p:spPr>
            <a:xfrm flipH="false" flipV="false" rot="0">
              <a:off x="0" y="0"/>
              <a:ext cx="1376603" cy="2170738"/>
            </a:xfrm>
            <a:custGeom>
              <a:avLst/>
              <a:gdLst/>
              <a:ahLst/>
              <a:cxnLst/>
              <a:rect r="r" b="b" t="t" l="l"/>
              <a:pathLst>
                <a:path h="2170738" w="1376603">
                  <a:moveTo>
                    <a:pt x="83343" y="0"/>
                  </a:moveTo>
                  <a:lnTo>
                    <a:pt x="1293261" y="0"/>
                  </a:lnTo>
                  <a:cubicBezTo>
                    <a:pt x="1315364" y="0"/>
                    <a:pt x="1336563" y="8781"/>
                    <a:pt x="1352193" y="24411"/>
                  </a:cubicBezTo>
                  <a:cubicBezTo>
                    <a:pt x="1367823" y="40040"/>
                    <a:pt x="1376603" y="61239"/>
                    <a:pt x="1376603" y="83343"/>
                  </a:cubicBezTo>
                  <a:lnTo>
                    <a:pt x="1376603" y="2087395"/>
                  </a:lnTo>
                  <a:cubicBezTo>
                    <a:pt x="1376603" y="2133424"/>
                    <a:pt x="1339289" y="2170738"/>
                    <a:pt x="1293261" y="2170738"/>
                  </a:cubicBezTo>
                  <a:lnTo>
                    <a:pt x="83343" y="2170738"/>
                  </a:lnTo>
                  <a:cubicBezTo>
                    <a:pt x="61239" y="2170738"/>
                    <a:pt x="40040" y="2161957"/>
                    <a:pt x="24411" y="2146327"/>
                  </a:cubicBezTo>
                  <a:cubicBezTo>
                    <a:pt x="8781" y="2130697"/>
                    <a:pt x="0" y="2109499"/>
                    <a:pt x="0" y="2087395"/>
                  </a:cubicBezTo>
                  <a:lnTo>
                    <a:pt x="0" y="83343"/>
                  </a:lnTo>
                  <a:cubicBezTo>
                    <a:pt x="0" y="37314"/>
                    <a:pt x="37314" y="0"/>
                    <a:pt x="83343" y="0"/>
                  </a:cubicBezTo>
                  <a:close/>
                </a:path>
              </a:pathLst>
            </a:custGeom>
            <a:solidFill>
              <a:srgbClr val="FFFFFF">
                <a:alpha val="40000"/>
              </a:srgbClr>
            </a:solidFill>
          </p:spPr>
        </p:sp>
        <p:sp>
          <p:nvSpPr>
            <p:cNvPr name="TextBox 16" id="16"/>
            <p:cNvSpPr txBox="true"/>
            <p:nvPr/>
          </p:nvSpPr>
          <p:spPr>
            <a:xfrm>
              <a:off x="0" y="66675"/>
              <a:ext cx="1376603" cy="2104063"/>
            </a:xfrm>
            <a:prstGeom prst="rect">
              <a:avLst/>
            </a:prstGeom>
          </p:spPr>
          <p:txBody>
            <a:bodyPr anchor="ctr" rtlCol="false" tIns="254000" lIns="254000" bIns="254000" rIns="254000"/>
            <a:lstStyle/>
            <a:p>
              <a:pPr algn="ctr">
                <a:lnSpc>
                  <a:spcPts val="3837"/>
                </a:lnSpc>
              </a:pPr>
              <a:r>
                <a:rPr lang="en-US" sz="3799">
                  <a:solidFill>
                    <a:srgbClr val="000000">
                      <a:alpha val="40000"/>
                    </a:srgbClr>
                  </a:solidFill>
                  <a:latin typeface="Roboto Bold"/>
                </a:rPr>
                <a:t>AI-powered Healthcare Solutions</a:t>
              </a:r>
            </a:p>
            <a:p>
              <a:pPr algn="ctr">
                <a:lnSpc>
                  <a:spcPts val="3639"/>
                </a:lnSpc>
              </a:pPr>
            </a:p>
            <a:p>
              <a:pPr algn="ctr">
                <a:lnSpc>
                  <a:spcPts val="3639"/>
                </a:lnSpc>
              </a:pPr>
              <a:r>
                <a:rPr lang="en-US" sz="2599">
                  <a:solidFill>
                    <a:srgbClr val="000000">
                      <a:alpha val="40000"/>
                    </a:srgbClr>
                  </a:solidFill>
                  <a:latin typeface="Roboto Bold"/>
                </a:rPr>
                <a:t>Microsoft is exploring AI applications in healthcare, aiming to improve diagnostics, treatment planning, and patient care. For example, AI algorithms can analyze medical images to identify abnormalities and assist in diagnosis.</a:t>
              </a:r>
            </a:p>
            <a:p>
              <a:pPr algn="ctr">
                <a:lnSpc>
                  <a:spcPts val="3639"/>
                </a:lnSpc>
              </a:pPr>
            </a:p>
            <a:p>
              <a:pPr algn="ctr">
                <a:lnSpc>
                  <a:spcPts val="3639"/>
                </a:lnSpc>
              </a:pPr>
            </a:p>
          </p:txBody>
        </p:sp>
      </p:grpSp>
      <p:sp>
        <p:nvSpPr>
          <p:cNvPr name="TextBox 17" id="17"/>
          <p:cNvSpPr txBox="true"/>
          <p:nvPr/>
        </p:nvSpPr>
        <p:spPr>
          <a:xfrm rot="0">
            <a:off x="1373465" y="678156"/>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Future Scope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85229" y="3355529"/>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52794" y="5403716"/>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790155" y="-730855"/>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TextBox 6" id="6"/>
          <p:cNvSpPr txBox="true"/>
          <p:nvPr/>
        </p:nvSpPr>
        <p:spPr>
          <a:xfrm rot="0">
            <a:off x="4415841" y="1766214"/>
            <a:ext cx="9456319" cy="1204945"/>
          </a:xfrm>
          <a:prstGeom prst="rect">
            <a:avLst/>
          </a:prstGeom>
        </p:spPr>
        <p:txBody>
          <a:bodyPr anchor="t" rtlCol="false" tIns="0" lIns="0" bIns="0" rIns="0">
            <a:spAutoFit/>
          </a:bodyPr>
          <a:lstStyle/>
          <a:p>
            <a:pPr algn="ctr">
              <a:lnSpc>
                <a:spcPts val="9710"/>
              </a:lnSpc>
            </a:pPr>
            <a:r>
              <a:rPr lang="en-US" sz="6936">
                <a:solidFill>
                  <a:srgbClr val="FFFFFF"/>
                </a:solidFill>
                <a:latin typeface="Neue Machina Ultra-Bold"/>
              </a:rPr>
              <a:t>Conclusion</a:t>
            </a:r>
          </a:p>
        </p:txBody>
      </p:sp>
      <p:sp>
        <p:nvSpPr>
          <p:cNvPr name="TextBox 7" id="7"/>
          <p:cNvSpPr txBox="true"/>
          <p:nvPr/>
        </p:nvSpPr>
        <p:spPr>
          <a:xfrm rot="0">
            <a:off x="2836623" y="3556014"/>
            <a:ext cx="14070930" cy="2585720"/>
          </a:xfrm>
          <a:prstGeom prst="rect">
            <a:avLst/>
          </a:prstGeom>
        </p:spPr>
        <p:txBody>
          <a:bodyPr anchor="t" rtlCol="false" tIns="0" lIns="0" bIns="0" rIns="0">
            <a:spAutoFit/>
          </a:bodyPr>
          <a:lstStyle/>
          <a:p>
            <a:pPr algn="just">
              <a:lnSpc>
                <a:spcPts val="3359"/>
              </a:lnSpc>
            </a:pPr>
          </a:p>
          <a:p>
            <a:pPr algn="just">
              <a:lnSpc>
                <a:spcPts val="3499"/>
              </a:lnSpc>
              <a:spcBef>
                <a:spcPct val="0"/>
              </a:spcBef>
            </a:pPr>
            <a:r>
              <a:rPr lang="en-US" sz="2499">
                <a:solidFill>
                  <a:srgbClr val="FFFFFF"/>
                </a:solidFill>
                <a:latin typeface="Montserrat"/>
              </a:rPr>
              <a:t>Microsoft is using AI to make its products and services better, and it is also making AI tools available to everyone. This means that anyone can use AI to solve problems, no matter how big or small their business is. Microsoft is committed to using AI in a responsible way that benefits everyone, and the company is working with businesses and organizations around the world to make AI a force for good.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40563" y="1856422"/>
            <a:ext cx="9881126" cy="9881126"/>
          </a:xfrm>
          <a:custGeom>
            <a:avLst/>
            <a:gdLst/>
            <a:ahLst/>
            <a:cxnLst/>
            <a:rect r="r" b="b" t="t" l="l"/>
            <a:pathLst>
              <a:path h="9881126" w="9881126">
                <a:moveTo>
                  <a:pt x="0" y="0"/>
                </a:moveTo>
                <a:lnTo>
                  <a:pt x="9881126" y="0"/>
                </a:lnTo>
                <a:lnTo>
                  <a:pt x="9881126" y="9881125"/>
                </a:lnTo>
                <a:lnTo>
                  <a:pt x="0" y="9881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114624" y="684129"/>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970941">
            <a:off x="-1127187" y="3651390"/>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Freeform 6" id="6"/>
          <p:cNvSpPr/>
          <p:nvPr/>
        </p:nvSpPr>
        <p:spPr>
          <a:xfrm flipH="false" flipV="false" rot="10294624">
            <a:off x="15604936" y="3875017"/>
            <a:ext cx="5366128" cy="5017329"/>
          </a:xfrm>
          <a:custGeom>
            <a:avLst/>
            <a:gdLst/>
            <a:ahLst/>
            <a:cxnLst/>
            <a:rect r="r" b="b" t="t" l="l"/>
            <a:pathLst>
              <a:path h="5017329" w="5366128">
                <a:moveTo>
                  <a:pt x="0" y="0"/>
                </a:moveTo>
                <a:lnTo>
                  <a:pt x="5366128" y="0"/>
                </a:lnTo>
                <a:lnTo>
                  <a:pt x="5366128" y="5017330"/>
                </a:lnTo>
                <a:lnTo>
                  <a:pt x="0" y="5017330"/>
                </a:lnTo>
                <a:lnTo>
                  <a:pt x="0" y="0"/>
                </a:lnTo>
                <a:close/>
              </a:path>
            </a:pathLst>
          </a:custGeom>
          <a:blipFill>
            <a:blip r:embed="rId8"/>
            <a:stretch>
              <a:fillRect l="0" t="0" r="0" b="0"/>
            </a:stretch>
          </a:blipFill>
        </p:spPr>
      </p:sp>
      <p:sp>
        <p:nvSpPr>
          <p:cNvPr name="Freeform 7" id="7"/>
          <p:cNvSpPr/>
          <p:nvPr/>
        </p:nvSpPr>
        <p:spPr>
          <a:xfrm flipH="false" flipV="false" rot="0">
            <a:off x="15775288" y="5993989"/>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8" id="8"/>
          <p:cNvPicPr>
            <a:picLocks noChangeAspect="true"/>
          </p:cNvPicPr>
          <p:nvPr/>
        </p:nvPicPr>
        <p:blipFill>
          <a:blip r:embed="rId9"/>
          <a:srcRect l="0" t="0" r="0" b="0"/>
          <a:stretch>
            <a:fillRect/>
          </a:stretch>
        </p:blipFill>
        <p:spPr>
          <a:xfrm flipH="false" flipV="false" rot="1324769">
            <a:off x="390845" y="3664310"/>
            <a:ext cx="3151743" cy="2221979"/>
          </a:xfrm>
          <a:prstGeom prst="rect">
            <a:avLst/>
          </a:prstGeom>
        </p:spPr>
      </p:pic>
      <p:sp>
        <p:nvSpPr>
          <p:cNvPr name="TextBox 9" id="9"/>
          <p:cNvSpPr txBox="true"/>
          <p:nvPr/>
        </p:nvSpPr>
        <p:spPr>
          <a:xfrm rot="0">
            <a:off x="5629201" y="4200686"/>
            <a:ext cx="7029599"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Thank You</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40563" y="1856422"/>
            <a:ext cx="9881126" cy="9881126"/>
          </a:xfrm>
          <a:custGeom>
            <a:avLst/>
            <a:gdLst/>
            <a:ahLst/>
            <a:cxnLst/>
            <a:rect r="r" b="b" t="t" l="l"/>
            <a:pathLst>
              <a:path h="9881126" w="9881126">
                <a:moveTo>
                  <a:pt x="0" y="0"/>
                </a:moveTo>
                <a:lnTo>
                  <a:pt x="9881126" y="0"/>
                </a:lnTo>
                <a:lnTo>
                  <a:pt x="9881126" y="9881125"/>
                </a:lnTo>
                <a:lnTo>
                  <a:pt x="0" y="9881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114624" y="684129"/>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970941">
            <a:off x="-1127187" y="3651390"/>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Freeform 6" id="6"/>
          <p:cNvSpPr/>
          <p:nvPr/>
        </p:nvSpPr>
        <p:spPr>
          <a:xfrm flipH="false" flipV="false" rot="10294624">
            <a:off x="15604936" y="3875017"/>
            <a:ext cx="5366128" cy="5017329"/>
          </a:xfrm>
          <a:custGeom>
            <a:avLst/>
            <a:gdLst/>
            <a:ahLst/>
            <a:cxnLst/>
            <a:rect r="r" b="b" t="t" l="l"/>
            <a:pathLst>
              <a:path h="5017329" w="5366128">
                <a:moveTo>
                  <a:pt x="0" y="0"/>
                </a:moveTo>
                <a:lnTo>
                  <a:pt x="5366128" y="0"/>
                </a:lnTo>
                <a:lnTo>
                  <a:pt x="5366128" y="5017330"/>
                </a:lnTo>
                <a:lnTo>
                  <a:pt x="0" y="5017330"/>
                </a:lnTo>
                <a:lnTo>
                  <a:pt x="0" y="0"/>
                </a:lnTo>
                <a:close/>
              </a:path>
            </a:pathLst>
          </a:custGeom>
          <a:blipFill>
            <a:blip r:embed="rId8"/>
            <a:stretch>
              <a:fillRect l="0" t="0" r="0" b="0"/>
            </a:stretch>
          </a:blipFill>
        </p:spPr>
      </p:sp>
      <p:sp>
        <p:nvSpPr>
          <p:cNvPr name="Freeform 7" id="7"/>
          <p:cNvSpPr/>
          <p:nvPr/>
        </p:nvSpPr>
        <p:spPr>
          <a:xfrm flipH="false" flipV="false" rot="0">
            <a:off x="15775288" y="5993989"/>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8" id="8"/>
          <p:cNvPicPr>
            <a:picLocks noChangeAspect="true"/>
          </p:cNvPicPr>
          <p:nvPr/>
        </p:nvPicPr>
        <p:blipFill>
          <a:blip r:embed="rId9"/>
          <a:srcRect l="0" t="0" r="0" b="0"/>
          <a:stretch>
            <a:fillRect/>
          </a:stretch>
        </p:blipFill>
        <p:spPr>
          <a:xfrm flipH="false" flipV="false" rot="1324769">
            <a:off x="390845" y="3664310"/>
            <a:ext cx="3151743" cy="2221979"/>
          </a:xfrm>
          <a:prstGeom prst="rect">
            <a:avLst/>
          </a:prstGeom>
        </p:spPr>
      </p:pic>
      <p:sp>
        <p:nvSpPr>
          <p:cNvPr name="TextBox 9" id="9"/>
          <p:cNvSpPr txBox="true"/>
          <p:nvPr/>
        </p:nvSpPr>
        <p:spPr>
          <a:xfrm rot="0">
            <a:off x="5275213" y="1467825"/>
            <a:ext cx="7504361"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References</a:t>
            </a:r>
          </a:p>
        </p:txBody>
      </p:sp>
      <p:sp>
        <p:nvSpPr>
          <p:cNvPr name="TextBox 10" id="10"/>
          <p:cNvSpPr txBox="true"/>
          <p:nvPr/>
        </p:nvSpPr>
        <p:spPr>
          <a:xfrm rot="0">
            <a:off x="5527888" y="4724344"/>
            <a:ext cx="4810324" cy="2491740"/>
          </a:xfrm>
          <a:prstGeom prst="rect">
            <a:avLst/>
          </a:prstGeom>
        </p:spPr>
        <p:txBody>
          <a:bodyPr anchor="t" rtlCol="false" tIns="0" lIns="0" bIns="0" rIns="0">
            <a:spAutoFit/>
          </a:bodyPr>
          <a:lstStyle/>
          <a:p>
            <a:pPr algn="just" marL="518158" indent="-259079" lvl="1">
              <a:lnSpc>
                <a:spcPts val="3359"/>
              </a:lnSpc>
              <a:buFont typeface="Arial"/>
              <a:buChar char="•"/>
            </a:pPr>
            <a:r>
              <a:rPr lang="en-US" sz="2399">
                <a:solidFill>
                  <a:srgbClr val="FFFFFF"/>
                </a:solidFill>
                <a:latin typeface="Montserrat"/>
              </a:rPr>
              <a:t>Bing chat</a:t>
            </a:r>
          </a:p>
          <a:p>
            <a:pPr algn="just" marL="518158" indent="-259079" lvl="1">
              <a:lnSpc>
                <a:spcPts val="3359"/>
              </a:lnSpc>
              <a:buFont typeface="Arial"/>
              <a:buChar char="•"/>
            </a:pPr>
            <a:r>
              <a:rPr lang="en-US" sz="2399">
                <a:solidFill>
                  <a:srgbClr val="FFFFFF"/>
                </a:solidFill>
                <a:latin typeface="Montserrat"/>
              </a:rPr>
              <a:t>Chat GPT</a:t>
            </a:r>
          </a:p>
          <a:p>
            <a:pPr algn="just" marL="518158" indent="-259079" lvl="1">
              <a:lnSpc>
                <a:spcPts val="3359"/>
              </a:lnSpc>
              <a:buFont typeface="Arial"/>
              <a:buChar char="•"/>
            </a:pPr>
            <a:r>
              <a:rPr lang="en-US" sz="2399">
                <a:solidFill>
                  <a:srgbClr val="FFFFFF"/>
                </a:solidFill>
                <a:latin typeface="Montserrat"/>
              </a:rPr>
              <a:t>Google Bard</a:t>
            </a:r>
          </a:p>
          <a:p>
            <a:pPr algn="just" marL="518158" indent="-259079" lvl="1">
              <a:lnSpc>
                <a:spcPts val="3359"/>
              </a:lnSpc>
              <a:buFont typeface="Arial"/>
              <a:buChar char="•"/>
            </a:pPr>
            <a:r>
              <a:rPr lang="en-US" sz="2399">
                <a:solidFill>
                  <a:srgbClr val="FFFFFF"/>
                </a:solidFill>
                <a:latin typeface="Montserrat"/>
              </a:rPr>
              <a:t>Microsoft</a:t>
            </a:r>
          </a:p>
          <a:p>
            <a:pPr algn="just">
              <a:lnSpc>
                <a:spcPts val="3359"/>
              </a:lnSpc>
            </a:pPr>
          </a:p>
          <a:p>
            <a:pPr algn="just">
              <a:lnSpc>
                <a:spcPts val="3359"/>
              </a:lnSpc>
              <a:spcBef>
                <a:spcPct val="0"/>
              </a:spcBef>
            </a:pPr>
            <a:r>
              <a:rPr lang="en-US" sz="2399">
                <a:solidFill>
                  <a:srgbClr val="FFFFFF"/>
                </a:solidFill>
                <a:latin typeface="Montserrat"/>
              </a:rPr>
              <a:t>And some research papers.......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3678319" y="7046518"/>
            <a:ext cx="8959061" cy="6831284"/>
          </a:xfrm>
          <a:custGeom>
            <a:avLst/>
            <a:gdLst/>
            <a:ahLst/>
            <a:cxnLst/>
            <a:rect r="r" b="b" t="t" l="l"/>
            <a:pathLst>
              <a:path h="6831284" w="8959061">
                <a:moveTo>
                  <a:pt x="0" y="0"/>
                </a:moveTo>
                <a:lnTo>
                  <a:pt x="8959060" y="0"/>
                </a:lnTo>
                <a:lnTo>
                  <a:pt x="8959060" y="6831283"/>
                </a:lnTo>
                <a:lnTo>
                  <a:pt x="0" y="6831283"/>
                </a:lnTo>
                <a:lnTo>
                  <a:pt x="0" y="0"/>
                </a:lnTo>
                <a:close/>
              </a:path>
            </a:pathLst>
          </a:custGeom>
          <a:blipFill>
            <a:blip r:embed="rId9"/>
            <a:stretch>
              <a:fillRect l="0" t="0" r="0" b="0"/>
            </a:stretch>
          </a:blipFill>
        </p:spPr>
      </p:sp>
      <p:sp>
        <p:nvSpPr>
          <p:cNvPr name="TextBox 7" id="7"/>
          <p:cNvSpPr txBox="true"/>
          <p:nvPr/>
        </p:nvSpPr>
        <p:spPr>
          <a:xfrm rot="0">
            <a:off x="0" y="-200025"/>
            <a:ext cx="11310608" cy="341915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Microsoft Corporation</a:t>
            </a:r>
          </a:p>
        </p:txBody>
      </p:sp>
      <p:sp>
        <p:nvSpPr>
          <p:cNvPr name="TextBox 8" id="8"/>
          <p:cNvSpPr txBox="true"/>
          <p:nvPr/>
        </p:nvSpPr>
        <p:spPr>
          <a:xfrm rot="0">
            <a:off x="6552437" y="4206776"/>
            <a:ext cx="10706863" cy="5631859"/>
          </a:xfrm>
          <a:prstGeom prst="rect">
            <a:avLst/>
          </a:prstGeom>
        </p:spPr>
        <p:txBody>
          <a:bodyPr anchor="t" rtlCol="false" tIns="0" lIns="0" bIns="0" rIns="0">
            <a:spAutoFit/>
          </a:bodyPr>
          <a:lstStyle/>
          <a:p>
            <a:pPr marL="625740" indent="-312870" lvl="1">
              <a:lnSpc>
                <a:spcPts val="4057"/>
              </a:lnSpc>
              <a:buFont typeface="Arial"/>
              <a:buChar char="•"/>
            </a:pPr>
            <a:r>
              <a:rPr lang="en-US" sz="2898">
                <a:solidFill>
                  <a:srgbClr val="FFFFFF"/>
                </a:solidFill>
                <a:latin typeface="Montserrat"/>
              </a:rPr>
              <a:t>Microsoft Corporation</a:t>
            </a:r>
            <a:r>
              <a:rPr lang="en-US" sz="2898">
                <a:solidFill>
                  <a:srgbClr val="FFFFFF"/>
                </a:solidFill>
                <a:latin typeface="Montserrat"/>
              </a:rPr>
              <a:t> is an American multinational technology corporation headquartered in Redmond</a:t>
            </a:r>
            <a:r>
              <a:rPr lang="en-US" sz="2898" u="sng">
                <a:solidFill>
                  <a:srgbClr val="FFFFFF"/>
                </a:solidFill>
                <a:latin typeface="Montserrat"/>
                <a:hlinkClick r:id="rId10" tooltip="https://en.wikipedia.org/wiki/Redmond,_Washington"/>
              </a:rPr>
              <a:t>, </a:t>
            </a:r>
            <a:r>
              <a:rPr lang="en-US" sz="2898">
                <a:solidFill>
                  <a:srgbClr val="FFFFFF"/>
                </a:solidFill>
                <a:latin typeface="Montserrat"/>
              </a:rPr>
              <a:t>Washington.</a:t>
            </a:r>
          </a:p>
          <a:p>
            <a:pPr>
              <a:lnSpc>
                <a:spcPts val="4057"/>
              </a:lnSpc>
            </a:pPr>
          </a:p>
          <a:p>
            <a:pPr marL="625740" indent="-312870" lvl="1">
              <a:lnSpc>
                <a:spcPts val="4057"/>
              </a:lnSpc>
              <a:buFont typeface="Arial"/>
              <a:buChar char="•"/>
            </a:pPr>
            <a:r>
              <a:rPr lang="en-US" sz="2898">
                <a:solidFill>
                  <a:srgbClr val="FFFFFF"/>
                </a:solidFill>
                <a:latin typeface="Montserrat"/>
              </a:rPr>
              <a:t> The Company was founded by Bill Gates and Paul Allen on April 4, 1975.</a:t>
            </a:r>
          </a:p>
          <a:p>
            <a:pPr>
              <a:lnSpc>
                <a:spcPts val="4057"/>
              </a:lnSpc>
            </a:pPr>
          </a:p>
          <a:p>
            <a:pPr marL="625740" indent="-312870" lvl="1">
              <a:lnSpc>
                <a:spcPts val="4057"/>
              </a:lnSpc>
              <a:buFont typeface="Arial"/>
              <a:buChar char="•"/>
            </a:pPr>
            <a:r>
              <a:rPr lang="en-US" sz="2898">
                <a:solidFill>
                  <a:srgbClr val="FFFFFF"/>
                </a:solidFill>
                <a:latin typeface="Montserrat"/>
              </a:rPr>
              <a:t>Develops, manufactures, licenses, and supports a wide range of products and services.</a:t>
            </a:r>
          </a:p>
          <a:p>
            <a:pPr>
              <a:lnSpc>
                <a:spcPts val="4057"/>
              </a:lnSpc>
            </a:pPr>
          </a:p>
          <a:p>
            <a:pPr>
              <a:lnSpc>
                <a:spcPts val="405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C92D5"/>
        </a:solidFill>
      </p:bgPr>
    </p:bg>
    <p:spTree>
      <p:nvGrpSpPr>
        <p:cNvPr id="1" name=""/>
        <p:cNvGrpSpPr/>
        <p:nvPr/>
      </p:nvGrpSpPr>
      <p:grpSpPr>
        <a:xfrm>
          <a:off x="0" y="0"/>
          <a:ext cx="0" cy="0"/>
          <a:chOff x="0" y="0"/>
          <a:chExt cx="0" cy="0"/>
        </a:xfrm>
      </p:grpSpPr>
      <p:sp>
        <p:nvSpPr>
          <p:cNvPr name="Freeform 2" id="2"/>
          <p:cNvSpPr/>
          <p:nvPr/>
        </p:nvSpPr>
        <p:spPr>
          <a:xfrm flipH="false" flipV="false" rot="0">
            <a:off x="-4697402" y="-4397593"/>
            <a:ext cx="8795185" cy="8795185"/>
          </a:xfrm>
          <a:custGeom>
            <a:avLst/>
            <a:gdLst/>
            <a:ahLst/>
            <a:cxnLst/>
            <a:rect r="r" b="b" t="t" l="l"/>
            <a:pathLst>
              <a:path h="8795185" w="8795185">
                <a:moveTo>
                  <a:pt x="0" y="0"/>
                </a:moveTo>
                <a:lnTo>
                  <a:pt x="8795186" y="0"/>
                </a:lnTo>
                <a:lnTo>
                  <a:pt x="8795186" y="8795186"/>
                </a:lnTo>
                <a:lnTo>
                  <a:pt x="0" y="87951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0355" y="4166379"/>
            <a:ext cx="1417512" cy="1417512"/>
          </a:xfrm>
          <a:custGeom>
            <a:avLst/>
            <a:gdLst/>
            <a:ahLst/>
            <a:cxnLst/>
            <a:rect r="r" b="b" t="t" l="l"/>
            <a:pathLst>
              <a:path h="1417512" w="1417512">
                <a:moveTo>
                  <a:pt x="0" y="0"/>
                </a:moveTo>
                <a:lnTo>
                  <a:pt x="1417513" y="0"/>
                </a:lnTo>
                <a:lnTo>
                  <a:pt x="1417513" y="1417513"/>
                </a:lnTo>
                <a:lnTo>
                  <a:pt x="0" y="1417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24252" y="4166379"/>
            <a:ext cx="1417512" cy="1417512"/>
          </a:xfrm>
          <a:custGeom>
            <a:avLst/>
            <a:gdLst/>
            <a:ahLst/>
            <a:cxnLst/>
            <a:rect r="r" b="b" t="t" l="l"/>
            <a:pathLst>
              <a:path h="1417512" w="1417512">
                <a:moveTo>
                  <a:pt x="0" y="0"/>
                </a:moveTo>
                <a:lnTo>
                  <a:pt x="1417512" y="0"/>
                </a:lnTo>
                <a:lnTo>
                  <a:pt x="1417512" y="1417513"/>
                </a:lnTo>
                <a:lnTo>
                  <a:pt x="0" y="1417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944695" y="4486823"/>
            <a:ext cx="763579" cy="763579"/>
          </a:xfrm>
          <a:custGeom>
            <a:avLst/>
            <a:gdLst/>
            <a:ahLst/>
            <a:cxnLst/>
            <a:rect r="r" b="b" t="t" l="l"/>
            <a:pathLst>
              <a:path h="763579" w="763579">
                <a:moveTo>
                  <a:pt x="0" y="0"/>
                </a:moveTo>
                <a:lnTo>
                  <a:pt x="763579" y="0"/>
                </a:lnTo>
                <a:lnTo>
                  <a:pt x="763579" y="763579"/>
                </a:lnTo>
                <a:lnTo>
                  <a:pt x="0" y="7635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823428" y="-1286282"/>
            <a:ext cx="6713598" cy="6713598"/>
          </a:xfrm>
          <a:custGeom>
            <a:avLst/>
            <a:gdLst/>
            <a:ahLst/>
            <a:cxnLst/>
            <a:rect r="r" b="b" t="t" l="l"/>
            <a:pathLst>
              <a:path h="6713598" w="6713598">
                <a:moveTo>
                  <a:pt x="0" y="0"/>
                </a:moveTo>
                <a:lnTo>
                  <a:pt x="6713598" y="0"/>
                </a:lnTo>
                <a:lnTo>
                  <a:pt x="6713598" y="6713598"/>
                </a:lnTo>
                <a:lnTo>
                  <a:pt x="0" y="67135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432044" y="4166379"/>
            <a:ext cx="1417512" cy="1417512"/>
          </a:xfrm>
          <a:custGeom>
            <a:avLst/>
            <a:gdLst/>
            <a:ahLst/>
            <a:cxnLst/>
            <a:rect r="r" b="b" t="t" l="l"/>
            <a:pathLst>
              <a:path h="1417512" w="1417512">
                <a:moveTo>
                  <a:pt x="0" y="0"/>
                </a:moveTo>
                <a:lnTo>
                  <a:pt x="1417513" y="0"/>
                </a:lnTo>
                <a:lnTo>
                  <a:pt x="1417513" y="1417513"/>
                </a:lnTo>
                <a:lnTo>
                  <a:pt x="0" y="14175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028148" y="4166379"/>
            <a:ext cx="1417512" cy="1417512"/>
          </a:xfrm>
          <a:custGeom>
            <a:avLst/>
            <a:gdLst/>
            <a:ahLst/>
            <a:cxnLst/>
            <a:rect r="r" b="b" t="t" l="l"/>
            <a:pathLst>
              <a:path h="1417512" w="1417512">
                <a:moveTo>
                  <a:pt x="0" y="0"/>
                </a:moveTo>
                <a:lnTo>
                  <a:pt x="1417512" y="0"/>
                </a:lnTo>
                <a:lnTo>
                  <a:pt x="1417512" y="1417513"/>
                </a:lnTo>
                <a:lnTo>
                  <a:pt x="0" y="141751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8382166" y="4520397"/>
            <a:ext cx="709477" cy="709477"/>
          </a:xfrm>
          <a:custGeom>
            <a:avLst/>
            <a:gdLst/>
            <a:ahLst/>
            <a:cxnLst/>
            <a:rect r="r" b="b" t="t" l="l"/>
            <a:pathLst>
              <a:path h="709477" w="709477">
                <a:moveTo>
                  <a:pt x="0" y="0"/>
                </a:moveTo>
                <a:lnTo>
                  <a:pt x="709477" y="0"/>
                </a:lnTo>
                <a:lnTo>
                  <a:pt x="709477" y="709477"/>
                </a:lnTo>
                <a:lnTo>
                  <a:pt x="0" y="70947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4835940" y="4166379"/>
            <a:ext cx="1417512" cy="1417512"/>
          </a:xfrm>
          <a:custGeom>
            <a:avLst/>
            <a:gdLst/>
            <a:ahLst/>
            <a:cxnLst/>
            <a:rect r="r" b="b" t="t" l="l"/>
            <a:pathLst>
              <a:path h="1417512" w="1417512">
                <a:moveTo>
                  <a:pt x="0" y="0"/>
                </a:moveTo>
                <a:lnTo>
                  <a:pt x="1417513" y="0"/>
                </a:lnTo>
                <a:lnTo>
                  <a:pt x="1417513" y="1417513"/>
                </a:lnTo>
                <a:lnTo>
                  <a:pt x="0" y="141751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5206461" y="4536900"/>
            <a:ext cx="676470" cy="676470"/>
          </a:xfrm>
          <a:custGeom>
            <a:avLst/>
            <a:gdLst/>
            <a:ahLst/>
            <a:cxnLst/>
            <a:rect r="r" b="b" t="t" l="l"/>
            <a:pathLst>
              <a:path h="676470" w="676470">
                <a:moveTo>
                  <a:pt x="0" y="0"/>
                </a:moveTo>
                <a:lnTo>
                  <a:pt x="676471" y="0"/>
                </a:lnTo>
                <a:lnTo>
                  <a:pt x="676471" y="676470"/>
                </a:lnTo>
                <a:lnTo>
                  <a:pt x="0" y="67647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2911891" y="4741412"/>
            <a:ext cx="1337235" cy="267447"/>
          </a:xfrm>
          <a:custGeom>
            <a:avLst/>
            <a:gdLst/>
            <a:ahLst/>
            <a:cxnLst/>
            <a:rect r="r" b="b" t="t" l="l"/>
            <a:pathLst>
              <a:path h="267447" w="1337235">
                <a:moveTo>
                  <a:pt x="0" y="0"/>
                </a:moveTo>
                <a:lnTo>
                  <a:pt x="1337235" y="0"/>
                </a:lnTo>
                <a:lnTo>
                  <a:pt x="1337235" y="267447"/>
                </a:lnTo>
                <a:lnTo>
                  <a:pt x="0" y="26744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6346449" y="4741412"/>
            <a:ext cx="1337235" cy="267447"/>
          </a:xfrm>
          <a:custGeom>
            <a:avLst/>
            <a:gdLst/>
            <a:ahLst/>
            <a:cxnLst/>
            <a:rect r="r" b="b" t="t" l="l"/>
            <a:pathLst>
              <a:path h="267447" w="1337235">
                <a:moveTo>
                  <a:pt x="0" y="0"/>
                </a:moveTo>
                <a:lnTo>
                  <a:pt x="1337236" y="0"/>
                </a:lnTo>
                <a:lnTo>
                  <a:pt x="1337236" y="267447"/>
                </a:lnTo>
                <a:lnTo>
                  <a:pt x="0" y="26744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4" id="14"/>
          <p:cNvSpPr/>
          <p:nvPr/>
        </p:nvSpPr>
        <p:spPr>
          <a:xfrm flipH="false" flipV="false" rot="0">
            <a:off x="9781008" y="4741412"/>
            <a:ext cx="1337235" cy="267447"/>
          </a:xfrm>
          <a:custGeom>
            <a:avLst/>
            <a:gdLst/>
            <a:ahLst/>
            <a:cxnLst/>
            <a:rect r="r" b="b" t="t" l="l"/>
            <a:pathLst>
              <a:path h="267447" w="1337235">
                <a:moveTo>
                  <a:pt x="0" y="0"/>
                </a:moveTo>
                <a:lnTo>
                  <a:pt x="1337235" y="0"/>
                </a:lnTo>
                <a:lnTo>
                  <a:pt x="1337235" y="267447"/>
                </a:lnTo>
                <a:lnTo>
                  <a:pt x="0" y="26744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5" id="15"/>
          <p:cNvSpPr/>
          <p:nvPr/>
        </p:nvSpPr>
        <p:spPr>
          <a:xfrm flipH="false" flipV="false" rot="0">
            <a:off x="13215566" y="4741412"/>
            <a:ext cx="1337235" cy="267447"/>
          </a:xfrm>
          <a:custGeom>
            <a:avLst/>
            <a:gdLst/>
            <a:ahLst/>
            <a:cxnLst/>
            <a:rect r="r" b="b" t="t" l="l"/>
            <a:pathLst>
              <a:path h="267447" w="1337235">
                <a:moveTo>
                  <a:pt x="0" y="0"/>
                </a:moveTo>
                <a:lnTo>
                  <a:pt x="1337235" y="0"/>
                </a:lnTo>
                <a:lnTo>
                  <a:pt x="1337235" y="267447"/>
                </a:lnTo>
                <a:lnTo>
                  <a:pt x="0" y="26744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TextBox 16" id="16"/>
          <p:cNvSpPr txBox="true"/>
          <p:nvPr/>
        </p:nvSpPr>
        <p:spPr>
          <a:xfrm rot="0">
            <a:off x="2780986" y="768540"/>
            <a:ext cx="11510293" cy="1193420"/>
          </a:xfrm>
          <a:prstGeom prst="rect">
            <a:avLst/>
          </a:prstGeom>
        </p:spPr>
        <p:txBody>
          <a:bodyPr anchor="t" rtlCol="false" tIns="0" lIns="0" bIns="0" rIns="0">
            <a:spAutoFit/>
          </a:bodyPr>
          <a:lstStyle/>
          <a:p>
            <a:pPr algn="ctr" marL="0" indent="0" lvl="0">
              <a:lnSpc>
                <a:spcPts val="9562"/>
              </a:lnSpc>
              <a:spcBef>
                <a:spcPct val="0"/>
              </a:spcBef>
            </a:pPr>
            <a:r>
              <a:rPr lang="en-US" sz="7299" spc="218">
                <a:solidFill>
                  <a:srgbClr val="FFFFFF"/>
                </a:solidFill>
                <a:latin typeface="Neue Machina Ultra-Bold"/>
              </a:rPr>
              <a:t>HISTORY </a:t>
            </a:r>
          </a:p>
        </p:txBody>
      </p:sp>
      <p:sp>
        <p:nvSpPr>
          <p:cNvPr name="Freeform 17" id="17"/>
          <p:cNvSpPr/>
          <p:nvPr/>
        </p:nvSpPr>
        <p:spPr>
          <a:xfrm flipH="false" flipV="false" rot="-1632042">
            <a:off x="14950764" y="-2563945"/>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24"/>
            <a:stretch>
              <a:fillRect l="0" t="0" r="0" b="0"/>
            </a:stretch>
          </a:blipFill>
        </p:spPr>
      </p:sp>
      <p:sp>
        <p:nvSpPr>
          <p:cNvPr name="Freeform 18" id="18"/>
          <p:cNvSpPr/>
          <p:nvPr/>
        </p:nvSpPr>
        <p:spPr>
          <a:xfrm flipH="false" flipV="false" rot="4028711">
            <a:off x="-988215" y="-2471302"/>
            <a:ext cx="3493701" cy="5774713"/>
          </a:xfrm>
          <a:custGeom>
            <a:avLst/>
            <a:gdLst/>
            <a:ahLst/>
            <a:cxnLst/>
            <a:rect r="r" b="b" t="t" l="l"/>
            <a:pathLst>
              <a:path h="5774713" w="3493701">
                <a:moveTo>
                  <a:pt x="0" y="0"/>
                </a:moveTo>
                <a:lnTo>
                  <a:pt x="3493701" y="0"/>
                </a:lnTo>
                <a:lnTo>
                  <a:pt x="3493701" y="5774712"/>
                </a:lnTo>
                <a:lnTo>
                  <a:pt x="0" y="5774712"/>
                </a:lnTo>
                <a:lnTo>
                  <a:pt x="0" y="0"/>
                </a:lnTo>
                <a:close/>
              </a:path>
            </a:pathLst>
          </a:custGeom>
          <a:blipFill>
            <a:blip r:embed="rId25"/>
            <a:stretch>
              <a:fillRect l="0" t="0" r="0" b="0"/>
            </a:stretch>
          </a:blipFill>
        </p:spPr>
      </p:sp>
      <p:sp>
        <p:nvSpPr>
          <p:cNvPr name="Freeform 19" id="19"/>
          <p:cNvSpPr/>
          <p:nvPr/>
        </p:nvSpPr>
        <p:spPr>
          <a:xfrm flipH="false" flipV="false" rot="0">
            <a:off x="1542255" y="4439658"/>
            <a:ext cx="790216" cy="790216"/>
          </a:xfrm>
          <a:custGeom>
            <a:avLst/>
            <a:gdLst/>
            <a:ahLst/>
            <a:cxnLst/>
            <a:rect r="r" b="b" t="t" l="l"/>
            <a:pathLst>
              <a:path h="790216" w="790216">
                <a:moveTo>
                  <a:pt x="0" y="0"/>
                </a:moveTo>
                <a:lnTo>
                  <a:pt x="790216" y="0"/>
                </a:lnTo>
                <a:lnTo>
                  <a:pt x="790216" y="790216"/>
                </a:lnTo>
                <a:lnTo>
                  <a:pt x="0" y="790216"/>
                </a:lnTo>
                <a:lnTo>
                  <a:pt x="0" y="0"/>
                </a:lnTo>
                <a:close/>
              </a:path>
            </a:pathLst>
          </a:custGeom>
          <a:blipFill>
            <a:blip r:embed="rId26"/>
            <a:stretch>
              <a:fillRect l="0" t="0" r="0" b="0"/>
            </a:stretch>
          </a:blipFill>
        </p:spPr>
      </p:sp>
      <p:sp>
        <p:nvSpPr>
          <p:cNvPr name="Freeform 20" id="20"/>
          <p:cNvSpPr/>
          <p:nvPr/>
        </p:nvSpPr>
        <p:spPr>
          <a:xfrm flipH="false" flipV="false" rot="0">
            <a:off x="11734398" y="4400565"/>
            <a:ext cx="812805" cy="812805"/>
          </a:xfrm>
          <a:custGeom>
            <a:avLst/>
            <a:gdLst/>
            <a:ahLst/>
            <a:cxnLst/>
            <a:rect r="r" b="b" t="t" l="l"/>
            <a:pathLst>
              <a:path h="812805" w="812805">
                <a:moveTo>
                  <a:pt x="0" y="0"/>
                </a:moveTo>
                <a:lnTo>
                  <a:pt x="812805" y="0"/>
                </a:lnTo>
                <a:lnTo>
                  <a:pt x="812805" y="812805"/>
                </a:lnTo>
                <a:lnTo>
                  <a:pt x="0" y="812805"/>
                </a:lnTo>
                <a:lnTo>
                  <a:pt x="0" y="0"/>
                </a:lnTo>
                <a:close/>
              </a:path>
            </a:pathLst>
          </a:custGeom>
          <a:blipFill>
            <a:blip r:embed="rId27"/>
            <a:stretch>
              <a:fillRect l="0" t="0" r="0" b="0"/>
            </a:stretch>
          </a:blipFill>
        </p:spPr>
      </p:sp>
      <p:grpSp>
        <p:nvGrpSpPr>
          <p:cNvPr name="Group 21" id="21"/>
          <p:cNvGrpSpPr/>
          <p:nvPr/>
        </p:nvGrpSpPr>
        <p:grpSpPr>
          <a:xfrm rot="0">
            <a:off x="1482768" y="6031193"/>
            <a:ext cx="2615015" cy="2144072"/>
            <a:chOff x="0" y="0"/>
            <a:chExt cx="3486687" cy="2858763"/>
          </a:xfrm>
        </p:grpSpPr>
        <p:sp>
          <p:nvSpPr>
            <p:cNvPr name="TextBox 22" id="22"/>
            <p:cNvSpPr txBox="true"/>
            <p:nvPr/>
          </p:nvSpPr>
          <p:spPr>
            <a:xfrm rot="0">
              <a:off x="0" y="-66675"/>
              <a:ext cx="3486687" cy="493395"/>
            </a:xfrm>
            <a:prstGeom prst="rect">
              <a:avLst/>
            </a:prstGeom>
          </p:spPr>
          <p:txBody>
            <a:bodyPr anchor="t" rtlCol="false" tIns="0" lIns="0" bIns="0" rIns="0">
              <a:spAutoFit/>
            </a:bodyPr>
            <a:lstStyle/>
            <a:p>
              <a:pPr>
                <a:lnSpc>
                  <a:spcPts val="3150"/>
                </a:lnSpc>
              </a:pPr>
              <a:r>
                <a:rPr lang="en-US" sz="2100" spc="42">
                  <a:solidFill>
                    <a:srgbClr val="FEFEFE"/>
                  </a:solidFill>
                  <a:latin typeface="Aileron Bold"/>
                </a:rPr>
                <a:t>1975</a:t>
              </a:r>
            </a:p>
          </p:txBody>
        </p:sp>
        <p:sp>
          <p:nvSpPr>
            <p:cNvPr name="TextBox 23" id="23"/>
            <p:cNvSpPr txBox="true"/>
            <p:nvPr/>
          </p:nvSpPr>
          <p:spPr>
            <a:xfrm rot="0">
              <a:off x="0" y="607053"/>
              <a:ext cx="3486687" cy="2251710"/>
            </a:xfrm>
            <a:prstGeom prst="rect">
              <a:avLst/>
            </a:prstGeom>
          </p:spPr>
          <p:txBody>
            <a:bodyPr anchor="t" rtlCol="false" tIns="0" lIns="0" bIns="0" rIns="0">
              <a:spAutoFit/>
            </a:bodyPr>
            <a:lstStyle/>
            <a:p>
              <a:pPr>
                <a:lnSpc>
                  <a:spcPts val="2700"/>
                </a:lnSpc>
              </a:pPr>
              <a:r>
                <a:rPr lang="en-US" sz="1800" spc="36">
                  <a:solidFill>
                    <a:srgbClr val="FFFFFF"/>
                  </a:solidFill>
                  <a:latin typeface="Aileron"/>
                </a:rPr>
                <a:t>They sell basic, the first PC computer language program to MITS Computer, Microsoft first customer</a:t>
              </a:r>
            </a:p>
          </p:txBody>
        </p:sp>
      </p:grpSp>
      <p:grpSp>
        <p:nvGrpSpPr>
          <p:cNvPr name="Group 24" id="24"/>
          <p:cNvGrpSpPr/>
          <p:nvPr/>
        </p:nvGrpSpPr>
        <p:grpSpPr>
          <a:xfrm rot="0">
            <a:off x="4886665" y="6031193"/>
            <a:ext cx="2989567" cy="2486972"/>
            <a:chOff x="0" y="0"/>
            <a:chExt cx="3986089" cy="3315963"/>
          </a:xfrm>
        </p:grpSpPr>
        <p:sp>
          <p:nvSpPr>
            <p:cNvPr name="TextBox 25" id="25"/>
            <p:cNvSpPr txBox="true"/>
            <p:nvPr/>
          </p:nvSpPr>
          <p:spPr>
            <a:xfrm rot="0">
              <a:off x="0" y="-66675"/>
              <a:ext cx="3986089"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EFEFE"/>
                  </a:solidFill>
                  <a:latin typeface="Aileron Bold"/>
                </a:rPr>
                <a:t>1983</a:t>
              </a:r>
            </a:p>
          </p:txBody>
        </p:sp>
        <p:sp>
          <p:nvSpPr>
            <p:cNvPr name="TextBox 26" id="26"/>
            <p:cNvSpPr txBox="true"/>
            <p:nvPr/>
          </p:nvSpPr>
          <p:spPr>
            <a:xfrm rot="0">
              <a:off x="0" y="607053"/>
              <a:ext cx="3986089" cy="27089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FFFFF"/>
                  </a:solidFill>
                  <a:latin typeface="Aileron"/>
                </a:rPr>
                <a:t>Paul Allen resigned as executive vice-president but remained on the board: Jon Shirley is made president of Microsoft (he later became CEO).</a:t>
              </a:r>
            </a:p>
          </p:txBody>
        </p:sp>
      </p:grpSp>
      <p:grpSp>
        <p:nvGrpSpPr>
          <p:cNvPr name="Group 27" id="27"/>
          <p:cNvGrpSpPr/>
          <p:nvPr/>
        </p:nvGrpSpPr>
        <p:grpSpPr>
          <a:xfrm rot="0">
            <a:off x="8290561" y="6031193"/>
            <a:ext cx="2615015" cy="2829872"/>
            <a:chOff x="0" y="0"/>
            <a:chExt cx="3486687" cy="3773163"/>
          </a:xfrm>
        </p:grpSpPr>
        <p:sp>
          <p:nvSpPr>
            <p:cNvPr name="TextBox 28" id="28"/>
            <p:cNvSpPr txBox="true"/>
            <p:nvPr/>
          </p:nvSpPr>
          <p:spPr>
            <a:xfrm rot="0">
              <a:off x="0" y="-66675"/>
              <a:ext cx="3486687"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EFEFE"/>
                  </a:solidFill>
                  <a:latin typeface="Aileron Bold"/>
                </a:rPr>
                <a:t>1985</a:t>
              </a:r>
            </a:p>
          </p:txBody>
        </p:sp>
        <p:sp>
          <p:nvSpPr>
            <p:cNvPr name="TextBox 29" id="29"/>
            <p:cNvSpPr txBox="true"/>
            <p:nvPr/>
          </p:nvSpPr>
          <p:spPr>
            <a:xfrm rot="0">
              <a:off x="0" y="607053"/>
              <a:ext cx="3486687" cy="31661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FFFFF"/>
                  </a:solidFill>
                  <a:latin typeface="Aileron"/>
                </a:rPr>
                <a:t>Microsoft and IBM Forge a joint development agreement. They launched Windows 1.0 (the first window-based OS).</a:t>
              </a:r>
            </a:p>
          </p:txBody>
        </p:sp>
      </p:grpSp>
      <p:grpSp>
        <p:nvGrpSpPr>
          <p:cNvPr name="Group 30" id="30"/>
          <p:cNvGrpSpPr/>
          <p:nvPr/>
        </p:nvGrpSpPr>
        <p:grpSpPr>
          <a:xfrm rot="0">
            <a:off x="11694457" y="6031193"/>
            <a:ext cx="2615015" cy="1115372"/>
            <a:chOff x="0" y="0"/>
            <a:chExt cx="3486687" cy="1487163"/>
          </a:xfrm>
        </p:grpSpPr>
        <p:sp>
          <p:nvSpPr>
            <p:cNvPr name="TextBox 31" id="31"/>
            <p:cNvSpPr txBox="true"/>
            <p:nvPr/>
          </p:nvSpPr>
          <p:spPr>
            <a:xfrm rot="0">
              <a:off x="0" y="-66675"/>
              <a:ext cx="3486687"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EFEFE"/>
                  </a:solidFill>
                  <a:latin typeface="Aileron Bold"/>
                </a:rPr>
                <a:t>1989</a:t>
              </a:r>
            </a:p>
          </p:txBody>
        </p:sp>
        <p:sp>
          <p:nvSpPr>
            <p:cNvPr name="TextBox 32" id="32"/>
            <p:cNvSpPr txBox="true"/>
            <p:nvPr/>
          </p:nvSpPr>
          <p:spPr>
            <a:xfrm rot="0">
              <a:off x="0" y="607053"/>
              <a:ext cx="3486687" cy="8801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FFFFF"/>
                  </a:solidFill>
                  <a:latin typeface="Aileron"/>
                </a:rPr>
                <a:t>Microsoft co-develop SQL server 1.0</a:t>
              </a:r>
            </a:p>
          </p:txBody>
        </p:sp>
      </p:grpSp>
      <p:grpSp>
        <p:nvGrpSpPr>
          <p:cNvPr name="Group 33" id="33"/>
          <p:cNvGrpSpPr/>
          <p:nvPr/>
        </p:nvGrpSpPr>
        <p:grpSpPr>
          <a:xfrm rot="0">
            <a:off x="15098353" y="6031193"/>
            <a:ext cx="2615015" cy="2144072"/>
            <a:chOff x="0" y="0"/>
            <a:chExt cx="3486687" cy="2858763"/>
          </a:xfrm>
        </p:grpSpPr>
        <p:sp>
          <p:nvSpPr>
            <p:cNvPr name="TextBox 34" id="34"/>
            <p:cNvSpPr txBox="true"/>
            <p:nvPr/>
          </p:nvSpPr>
          <p:spPr>
            <a:xfrm rot="0">
              <a:off x="0" y="-66675"/>
              <a:ext cx="3486687"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EFEFE"/>
                  </a:solidFill>
                  <a:latin typeface="Aileron Bold"/>
                </a:rPr>
                <a:t>1990 </a:t>
              </a:r>
            </a:p>
          </p:txBody>
        </p:sp>
        <p:sp>
          <p:nvSpPr>
            <p:cNvPr name="TextBox 35" id="35"/>
            <p:cNvSpPr txBox="true"/>
            <p:nvPr/>
          </p:nvSpPr>
          <p:spPr>
            <a:xfrm rot="0">
              <a:off x="0" y="607053"/>
              <a:ext cx="3486687" cy="22517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FFFFF"/>
                  </a:solidFill>
                  <a:latin typeface="Aileron"/>
                </a:rPr>
                <a:t>Jon Shirley retires as president and CEO, Michael R. Hallman is promoted in Shirley’s place.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69AD"/>
        </a:solidFill>
      </p:bgPr>
    </p:bg>
    <p:spTree>
      <p:nvGrpSpPr>
        <p:cNvPr id="1" name=""/>
        <p:cNvGrpSpPr/>
        <p:nvPr/>
      </p:nvGrpSpPr>
      <p:grpSpPr>
        <a:xfrm>
          <a:off x="0" y="0"/>
          <a:ext cx="0" cy="0"/>
          <a:chOff x="0" y="0"/>
          <a:chExt cx="0" cy="0"/>
        </a:xfrm>
      </p:grpSpPr>
      <p:sp>
        <p:nvSpPr>
          <p:cNvPr name="Freeform 2" id="2"/>
          <p:cNvSpPr/>
          <p:nvPr/>
        </p:nvSpPr>
        <p:spPr>
          <a:xfrm flipH="false" flipV="false" rot="-7528634">
            <a:off x="-6350488" y="-5305610"/>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7451" y="4032656"/>
            <a:ext cx="1417512" cy="1417512"/>
          </a:xfrm>
          <a:custGeom>
            <a:avLst/>
            <a:gdLst/>
            <a:ahLst/>
            <a:cxnLst/>
            <a:rect r="r" b="b" t="t" l="l"/>
            <a:pathLst>
              <a:path h="1417512" w="1417512">
                <a:moveTo>
                  <a:pt x="0" y="0"/>
                </a:moveTo>
                <a:lnTo>
                  <a:pt x="1417513" y="0"/>
                </a:lnTo>
                <a:lnTo>
                  <a:pt x="1417513" y="1417512"/>
                </a:lnTo>
                <a:lnTo>
                  <a:pt x="0" y="1417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31348" y="4032656"/>
            <a:ext cx="1417512" cy="1417512"/>
          </a:xfrm>
          <a:custGeom>
            <a:avLst/>
            <a:gdLst/>
            <a:ahLst/>
            <a:cxnLst/>
            <a:rect r="r" b="b" t="t" l="l"/>
            <a:pathLst>
              <a:path h="1417512" w="1417512">
                <a:moveTo>
                  <a:pt x="0" y="0"/>
                </a:moveTo>
                <a:lnTo>
                  <a:pt x="1417512" y="0"/>
                </a:lnTo>
                <a:lnTo>
                  <a:pt x="1417512" y="1417512"/>
                </a:lnTo>
                <a:lnTo>
                  <a:pt x="0" y="14175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839140" y="4032656"/>
            <a:ext cx="1417512" cy="1417512"/>
          </a:xfrm>
          <a:custGeom>
            <a:avLst/>
            <a:gdLst/>
            <a:ahLst/>
            <a:cxnLst/>
            <a:rect r="r" b="b" t="t" l="l"/>
            <a:pathLst>
              <a:path h="1417512" w="1417512">
                <a:moveTo>
                  <a:pt x="0" y="0"/>
                </a:moveTo>
                <a:lnTo>
                  <a:pt x="1417512" y="0"/>
                </a:lnTo>
                <a:lnTo>
                  <a:pt x="1417512" y="1417512"/>
                </a:lnTo>
                <a:lnTo>
                  <a:pt x="0" y="14175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435244" y="4032656"/>
            <a:ext cx="1417512" cy="1417512"/>
          </a:xfrm>
          <a:custGeom>
            <a:avLst/>
            <a:gdLst/>
            <a:ahLst/>
            <a:cxnLst/>
            <a:rect r="r" b="b" t="t" l="l"/>
            <a:pathLst>
              <a:path h="1417512" w="1417512">
                <a:moveTo>
                  <a:pt x="0" y="0"/>
                </a:moveTo>
                <a:lnTo>
                  <a:pt x="1417512" y="0"/>
                </a:lnTo>
                <a:lnTo>
                  <a:pt x="1417512" y="1417512"/>
                </a:lnTo>
                <a:lnTo>
                  <a:pt x="0" y="1417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243036" y="4032656"/>
            <a:ext cx="1417512" cy="1417512"/>
          </a:xfrm>
          <a:custGeom>
            <a:avLst/>
            <a:gdLst/>
            <a:ahLst/>
            <a:cxnLst/>
            <a:rect r="r" b="b" t="t" l="l"/>
            <a:pathLst>
              <a:path h="1417512" w="1417512">
                <a:moveTo>
                  <a:pt x="0" y="0"/>
                </a:moveTo>
                <a:lnTo>
                  <a:pt x="1417513" y="0"/>
                </a:lnTo>
                <a:lnTo>
                  <a:pt x="1417513" y="1417512"/>
                </a:lnTo>
                <a:lnTo>
                  <a:pt x="0" y="14175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318987" y="4607688"/>
            <a:ext cx="1337235" cy="267447"/>
          </a:xfrm>
          <a:custGeom>
            <a:avLst/>
            <a:gdLst/>
            <a:ahLst/>
            <a:cxnLst/>
            <a:rect r="r" b="b" t="t" l="l"/>
            <a:pathLst>
              <a:path h="267447" w="1337235">
                <a:moveTo>
                  <a:pt x="0" y="0"/>
                </a:moveTo>
                <a:lnTo>
                  <a:pt x="1337235" y="0"/>
                </a:lnTo>
                <a:lnTo>
                  <a:pt x="1337235" y="267447"/>
                </a:lnTo>
                <a:lnTo>
                  <a:pt x="0" y="2674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6753545" y="4607688"/>
            <a:ext cx="1337235" cy="267447"/>
          </a:xfrm>
          <a:custGeom>
            <a:avLst/>
            <a:gdLst/>
            <a:ahLst/>
            <a:cxnLst/>
            <a:rect r="r" b="b" t="t" l="l"/>
            <a:pathLst>
              <a:path h="267447" w="1337235">
                <a:moveTo>
                  <a:pt x="0" y="0"/>
                </a:moveTo>
                <a:lnTo>
                  <a:pt x="1337236" y="0"/>
                </a:lnTo>
                <a:lnTo>
                  <a:pt x="1337236" y="267447"/>
                </a:lnTo>
                <a:lnTo>
                  <a:pt x="0" y="2674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0" id="10"/>
          <p:cNvSpPr/>
          <p:nvPr/>
        </p:nvSpPr>
        <p:spPr>
          <a:xfrm flipH="false" flipV="false" rot="0">
            <a:off x="10188103" y="4607688"/>
            <a:ext cx="1337235" cy="267447"/>
          </a:xfrm>
          <a:custGeom>
            <a:avLst/>
            <a:gdLst/>
            <a:ahLst/>
            <a:cxnLst/>
            <a:rect r="r" b="b" t="t" l="l"/>
            <a:pathLst>
              <a:path h="267447" w="1337235">
                <a:moveTo>
                  <a:pt x="0" y="0"/>
                </a:moveTo>
                <a:lnTo>
                  <a:pt x="1337236" y="0"/>
                </a:lnTo>
                <a:lnTo>
                  <a:pt x="1337236" y="267447"/>
                </a:lnTo>
                <a:lnTo>
                  <a:pt x="0" y="2674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1" id="11"/>
          <p:cNvSpPr/>
          <p:nvPr/>
        </p:nvSpPr>
        <p:spPr>
          <a:xfrm flipH="false" flipV="false" rot="0">
            <a:off x="13622662" y="4607688"/>
            <a:ext cx="1337235" cy="267447"/>
          </a:xfrm>
          <a:custGeom>
            <a:avLst/>
            <a:gdLst/>
            <a:ahLst/>
            <a:cxnLst/>
            <a:rect r="r" b="b" t="t" l="l"/>
            <a:pathLst>
              <a:path h="267447" w="1337235">
                <a:moveTo>
                  <a:pt x="0" y="0"/>
                </a:moveTo>
                <a:lnTo>
                  <a:pt x="1337235" y="0"/>
                </a:lnTo>
                <a:lnTo>
                  <a:pt x="1337235" y="267447"/>
                </a:lnTo>
                <a:lnTo>
                  <a:pt x="0" y="2674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false" flipV="false" rot="0">
            <a:off x="1964537" y="4393113"/>
            <a:ext cx="743341" cy="696597"/>
          </a:xfrm>
          <a:custGeom>
            <a:avLst/>
            <a:gdLst/>
            <a:ahLst/>
            <a:cxnLst/>
            <a:rect r="r" b="b" t="t" l="l"/>
            <a:pathLst>
              <a:path h="696597" w="743341">
                <a:moveTo>
                  <a:pt x="0" y="0"/>
                </a:moveTo>
                <a:lnTo>
                  <a:pt x="743341" y="0"/>
                </a:lnTo>
                <a:lnTo>
                  <a:pt x="743341" y="696598"/>
                </a:lnTo>
                <a:lnTo>
                  <a:pt x="0" y="696598"/>
                </a:lnTo>
                <a:lnTo>
                  <a:pt x="0" y="0"/>
                </a:lnTo>
                <a:close/>
              </a:path>
            </a:pathLst>
          </a:custGeom>
          <a:blipFill>
            <a:blip r:embed="rId16"/>
            <a:stretch>
              <a:fillRect l="0" t="-6710" r="0" b="0"/>
            </a:stretch>
          </a:blipFill>
        </p:spPr>
      </p:sp>
      <p:sp>
        <p:nvSpPr>
          <p:cNvPr name="Freeform 13" id="13"/>
          <p:cNvSpPr/>
          <p:nvPr/>
        </p:nvSpPr>
        <p:spPr>
          <a:xfrm flipH="false" flipV="false" rot="0">
            <a:off x="5252174" y="4288702"/>
            <a:ext cx="905419" cy="905419"/>
          </a:xfrm>
          <a:custGeom>
            <a:avLst/>
            <a:gdLst/>
            <a:ahLst/>
            <a:cxnLst/>
            <a:rect r="r" b="b" t="t" l="l"/>
            <a:pathLst>
              <a:path h="905419" w="905419">
                <a:moveTo>
                  <a:pt x="0" y="0"/>
                </a:moveTo>
                <a:lnTo>
                  <a:pt x="905419" y="0"/>
                </a:lnTo>
                <a:lnTo>
                  <a:pt x="905419" y="905419"/>
                </a:lnTo>
                <a:lnTo>
                  <a:pt x="0" y="905419"/>
                </a:lnTo>
                <a:lnTo>
                  <a:pt x="0" y="0"/>
                </a:lnTo>
                <a:close/>
              </a:path>
            </a:pathLst>
          </a:custGeom>
          <a:blipFill>
            <a:blip r:embed="rId17"/>
            <a:stretch>
              <a:fillRect l="0" t="0" r="0" b="0"/>
            </a:stretch>
          </a:blipFill>
        </p:spPr>
      </p:sp>
      <p:sp>
        <p:nvSpPr>
          <p:cNvPr name="Freeform 14" id="14"/>
          <p:cNvSpPr/>
          <p:nvPr/>
        </p:nvSpPr>
        <p:spPr>
          <a:xfrm flipH="false" flipV="false" rot="0">
            <a:off x="8682090" y="4288702"/>
            <a:ext cx="923819" cy="801008"/>
          </a:xfrm>
          <a:custGeom>
            <a:avLst/>
            <a:gdLst/>
            <a:ahLst/>
            <a:cxnLst/>
            <a:rect r="r" b="b" t="t" l="l"/>
            <a:pathLst>
              <a:path h="801008" w="923819">
                <a:moveTo>
                  <a:pt x="0" y="0"/>
                </a:moveTo>
                <a:lnTo>
                  <a:pt x="923820" y="0"/>
                </a:lnTo>
                <a:lnTo>
                  <a:pt x="923820" y="801009"/>
                </a:lnTo>
                <a:lnTo>
                  <a:pt x="0" y="801009"/>
                </a:lnTo>
                <a:lnTo>
                  <a:pt x="0" y="0"/>
                </a:lnTo>
                <a:close/>
              </a:path>
            </a:pathLst>
          </a:custGeom>
          <a:blipFill>
            <a:blip r:embed="rId18"/>
            <a:stretch>
              <a:fillRect l="0" t="0" r="0" b="0"/>
            </a:stretch>
          </a:blipFill>
        </p:spPr>
      </p:sp>
      <p:sp>
        <p:nvSpPr>
          <p:cNvPr name="Freeform 15" id="15"/>
          <p:cNvSpPr/>
          <p:nvPr/>
        </p:nvSpPr>
        <p:spPr>
          <a:xfrm flipH="false" flipV="false" rot="0">
            <a:off x="15447190" y="4236809"/>
            <a:ext cx="1009205" cy="1009205"/>
          </a:xfrm>
          <a:custGeom>
            <a:avLst/>
            <a:gdLst/>
            <a:ahLst/>
            <a:cxnLst/>
            <a:rect r="r" b="b" t="t" l="l"/>
            <a:pathLst>
              <a:path h="1009205" w="1009205">
                <a:moveTo>
                  <a:pt x="0" y="0"/>
                </a:moveTo>
                <a:lnTo>
                  <a:pt x="1009205" y="0"/>
                </a:lnTo>
                <a:lnTo>
                  <a:pt x="1009205" y="1009205"/>
                </a:lnTo>
                <a:lnTo>
                  <a:pt x="0" y="1009205"/>
                </a:lnTo>
                <a:lnTo>
                  <a:pt x="0" y="0"/>
                </a:lnTo>
                <a:close/>
              </a:path>
            </a:pathLst>
          </a:custGeom>
          <a:blipFill>
            <a:blip r:embed="rId19"/>
            <a:stretch>
              <a:fillRect l="0" t="0" r="0" b="0"/>
            </a:stretch>
          </a:blipFill>
        </p:spPr>
      </p:sp>
      <p:sp>
        <p:nvSpPr>
          <p:cNvPr name="Freeform 16" id="16"/>
          <p:cNvSpPr/>
          <p:nvPr/>
        </p:nvSpPr>
        <p:spPr>
          <a:xfrm flipH="false" flipV="false" rot="4238979">
            <a:off x="16200492" y="-1858656"/>
            <a:ext cx="3493701" cy="5774713"/>
          </a:xfrm>
          <a:custGeom>
            <a:avLst/>
            <a:gdLst/>
            <a:ahLst/>
            <a:cxnLst/>
            <a:rect r="r" b="b" t="t" l="l"/>
            <a:pathLst>
              <a:path h="5774713" w="3493701">
                <a:moveTo>
                  <a:pt x="0" y="0"/>
                </a:moveTo>
                <a:lnTo>
                  <a:pt x="3493701" y="0"/>
                </a:lnTo>
                <a:lnTo>
                  <a:pt x="3493701" y="5774712"/>
                </a:lnTo>
                <a:lnTo>
                  <a:pt x="0" y="5774712"/>
                </a:lnTo>
                <a:lnTo>
                  <a:pt x="0" y="0"/>
                </a:lnTo>
                <a:close/>
              </a:path>
            </a:pathLst>
          </a:custGeom>
          <a:blipFill>
            <a:blip r:embed="rId20"/>
            <a:stretch>
              <a:fillRect l="0" t="0" r="0" b="0"/>
            </a:stretch>
          </a:blipFill>
        </p:spPr>
      </p:sp>
      <p:sp>
        <p:nvSpPr>
          <p:cNvPr name="Freeform 17" id="17"/>
          <p:cNvSpPr/>
          <p:nvPr/>
        </p:nvSpPr>
        <p:spPr>
          <a:xfrm flipH="true" flipV="false" rot="5706972">
            <a:off x="-1570723" y="145464"/>
            <a:ext cx="3874294" cy="2862135"/>
          </a:xfrm>
          <a:custGeom>
            <a:avLst/>
            <a:gdLst/>
            <a:ahLst/>
            <a:cxnLst/>
            <a:rect r="r" b="b" t="t" l="l"/>
            <a:pathLst>
              <a:path h="2862135" w="3874294">
                <a:moveTo>
                  <a:pt x="3874294" y="0"/>
                </a:moveTo>
                <a:lnTo>
                  <a:pt x="0" y="0"/>
                </a:lnTo>
                <a:lnTo>
                  <a:pt x="0" y="2862135"/>
                </a:lnTo>
                <a:lnTo>
                  <a:pt x="3874294" y="2862135"/>
                </a:lnTo>
                <a:lnTo>
                  <a:pt x="3874294" y="0"/>
                </a:lnTo>
                <a:close/>
              </a:path>
            </a:pathLst>
          </a:custGeom>
          <a:blipFill>
            <a:blip r:embed="rId21"/>
            <a:stretch>
              <a:fillRect l="0" t="0" r="0" b="0"/>
            </a:stretch>
          </a:blipFill>
        </p:spPr>
      </p:sp>
      <p:sp>
        <p:nvSpPr>
          <p:cNvPr name="Freeform 18" id="18"/>
          <p:cNvSpPr/>
          <p:nvPr/>
        </p:nvSpPr>
        <p:spPr>
          <a:xfrm flipH="false" flipV="false" rot="0">
            <a:off x="12163620" y="4288702"/>
            <a:ext cx="820761" cy="820761"/>
          </a:xfrm>
          <a:custGeom>
            <a:avLst/>
            <a:gdLst/>
            <a:ahLst/>
            <a:cxnLst/>
            <a:rect r="r" b="b" t="t" l="l"/>
            <a:pathLst>
              <a:path h="820761" w="820761">
                <a:moveTo>
                  <a:pt x="0" y="0"/>
                </a:moveTo>
                <a:lnTo>
                  <a:pt x="820761" y="0"/>
                </a:lnTo>
                <a:lnTo>
                  <a:pt x="820761" y="820762"/>
                </a:lnTo>
                <a:lnTo>
                  <a:pt x="0" y="820762"/>
                </a:lnTo>
                <a:lnTo>
                  <a:pt x="0" y="0"/>
                </a:lnTo>
                <a:close/>
              </a:path>
            </a:pathLst>
          </a:custGeom>
          <a:blipFill>
            <a:blip r:embed="rId22"/>
            <a:stretch>
              <a:fillRect l="0" t="0" r="0" b="0"/>
            </a:stretch>
          </a:blipFill>
        </p:spPr>
      </p:sp>
      <p:grpSp>
        <p:nvGrpSpPr>
          <p:cNvPr name="Group 19" id="19"/>
          <p:cNvGrpSpPr/>
          <p:nvPr/>
        </p:nvGrpSpPr>
        <p:grpSpPr>
          <a:xfrm rot="0">
            <a:off x="1716743" y="5850218"/>
            <a:ext cx="2615015" cy="2144072"/>
            <a:chOff x="0" y="0"/>
            <a:chExt cx="3486687" cy="2858763"/>
          </a:xfrm>
        </p:grpSpPr>
        <p:sp>
          <p:nvSpPr>
            <p:cNvPr name="TextBox 20" id="20"/>
            <p:cNvSpPr txBox="true"/>
            <p:nvPr/>
          </p:nvSpPr>
          <p:spPr>
            <a:xfrm rot="0">
              <a:off x="0" y="-66675"/>
              <a:ext cx="3486687" cy="493395"/>
            </a:xfrm>
            <a:prstGeom prst="rect">
              <a:avLst/>
            </a:prstGeom>
          </p:spPr>
          <p:txBody>
            <a:bodyPr anchor="t" rtlCol="false" tIns="0" lIns="0" bIns="0" rIns="0">
              <a:spAutoFit/>
            </a:bodyPr>
            <a:lstStyle/>
            <a:p>
              <a:pPr>
                <a:lnSpc>
                  <a:spcPts val="3150"/>
                </a:lnSpc>
              </a:pPr>
              <a:r>
                <a:rPr lang="en-US" sz="2100" spc="42">
                  <a:solidFill>
                    <a:srgbClr val="FFFFFF"/>
                  </a:solidFill>
                  <a:latin typeface="Aileron"/>
                </a:rPr>
                <a:t>1992</a:t>
              </a:r>
            </a:p>
          </p:txBody>
        </p:sp>
        <p:sp>
          <p:nvSpPr>
            <p:cNvPr name="TextBox 21" id="21"/>
            <p:cNvSpPr txBox="true"/>
            <p:nvPr/>
          </p:nvSpPr>
          <p:spPr>
            <a:xfrm rot="0">
              <a:off x="0" y="607053"/>
              <a:ext cx="3486687" cy="2251710"/>
            </a:xfrm>
            <a:prstGeom prst="rect">
              <a:avLst/>
            </a:prstGeom>
          </p:spPr>
          <p:txBody>
            <a:bodyPr anchor="t" rtlCol="false" tIns="0" lIns="0" bIns="0" rIns="0">
              <a:spAutoFit/>
            </a:bodyPr>
            <a:lstStyle/>
            <a:p>
              <a:pPr>
                <a:lnSpc>
                  <a:spcPts val="2700"/>
                </a:lnSpc>
              </a:pPr>
              <a:r>
                <a:rPr lang="en-US" sz="1800" spc="36">
                  <a:solidFill>
                    <a:srgbClr val="FEFEFE"/>
                  </a:solidFill>
                  <a:latin typeface="Aileron"/>
                </a:rPr>
                <a:t>The company introduced Windows 3.1. Windows now has over 25 million licensed users</a:t>
              </a:r>
            </a:p>
          </p:txBody>
        </p:sp>
      </p:grpSp>
      <p:grpSp>
        <p:nvGrpSpPr>
          <p:cNvPr name="Group 22" id="22"/>
          <p:cNvGrpSpPr/>
          <p:nvPr/>
        </p:nvGrpSpPr>
        <p:grpSpPr>
          <a:xfrm rot="0">
            <a:off x="5120639" y="5850218"/>
            <a:ext cx="2989567" cy="1115372"/>
            <a:chOff x="0" y="0"/>
            <a:chExt cx="3986089" cy="1487163"/>
          </a:xfrm>
        </p:grpSpPr>
        <p:sp>
          <p:nvSpPr>
            <p:cNvPr name="TextBox 23" id="23"/>
            <p:cNvSpPr txBox="true"/>
            <p:nvPr/>
          </p:nvSpPr>
          <p:spPr>
            <a:xfrm rot="0">
              <a:off x="0" y="-66675"/>
              <a:ext cx="3986089"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FFFFF"/>
                  </a:solidFill>
                  <a:latin typeface="Aileron"/>
                </a:rPr>
                <a:t>1994</a:t>
              </a:r>
            </a:p>
          </p:txBody>
        </p:sp>
        <p:sp>
          <p:nvSpPr>
            <p:cNvPr name="TextBox 24" id="24"/>
            <p:cNvSpPr txBox="true"/>
            <p:nvPr/>
          </p:nvSpPr>
          <p:spPr>
            <a:xfrm rot="0">
              <a:off x="0" y="607053"/>
              <a:ext cx="3986089" cy="8801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EFEFE"/>
                  </a:solidFill>
                  <a:latin typeface="Aileron"/>
                </a:rPr>
                <a:t>In this year Microsoft released Windows NT.</a:t>
              </a:r>
            </a:p>
          </p:txBody>
        </p:sp>
      </p:grpSp>
      <p:grpSp>
        <p:nvGrpSpPr>
          <p:cNvPr name="Group 25" id="25"/>
          <p:cNvGrpSpPr/>
          <p:nvPr/>
        </p:nvGrpSpPr>
        <p:grpSpPr>
          <a:xfrm rot="0">
            <a:off x="8524535" y="5850218"/>
            <a:ext cx="2615015" cy="1115372"/>
            <a:chOff x="0" y="0"/>
            <a:chExt cx="3486687" cy="1487163"/>
          </a:xfrm>
        </p:grpSpPr>
        <p:sp>
          <p:nvSpPr>
            <p:cNvPr name="TextBox 26" id="26"/>
            <p:cNvSpPr txBox="true"/>
            <p:nvPr/>
          </p:nvSpPr>
          <p:spPr>
            <a:xfrm rot="0">
              <a:off x="0" y="-66675"/>
              <a:ext cx="3486687"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FFFFF"/>
                  </a:solidFill>
                  <a:latin typeface="Aileron"/>
                </a:rPr>
                <a:t>1995</a:t>
              </a:r>
            </a:p>
          </p:txBody>
        </p:sp>
        <p:sp>
          <p:nvSpPr>
            <p:cNvPr name="TextBox 27" id="27"/>
            <p:cNvSpPr txBox="true"/>
            <p:nvPr/>
          </p:nvSpPr>
          <p:spPr>
            <a:xfrm rot="0">
              <a:off x="0" y="607053"/>
              <a:ext cx="3486687" cy="8801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EFEFE"/>
                  </a:solidFill>
                  <a:latin typeface="Aileron"/>
                </a:rPr>
                <a:t>In 1995 Microsoft launched Windows 95. </a:t>
              </a:r>
            </a:p>
          </p:txBody>
        </p:sp>
      </p:grpSp>
      <p:grpSp>
        <p:nvGrpSpPr>
          <p:cNvPr name="Group 28" id="28"/>
          <p:cNvGrpSpPr/>
          <p:nvPr/>
        </p:nvGrpSpPr>
        <p:grpSpPr>
          <a:xfrm rot="0">
            <a:off x="11928431" y="5850218"/>
            <a:ext cx="2615015" cy="2486972"/>
            <a:chOff x="0" y="0"/>
            <a:chExt cx="3486687" cy="3315963"/>
          </a:xfrm>
        </p:grpSpPr>
        <p:sp>
          <p:nvSpPr>
            <p:cNvPr name="TextBox 29" id="29"/>
            <p:cNvSpPr txBox="true"/>
            <p:nvPr/>
          </p:nvSpPr>
          <p:spPr>
            <a:xfrm rot="0">
              <a:off x="0" y="-66675"/>
              <a:ext cx="3486687"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FFFFF"/>
                  </a:solidFill>
                  <a:latin typeface="Aileron"/>
                </a:rPr>
                <a:t>1998</a:t>
              </a:r>
            </a:p>
          </p:txBody>
        </p:sp>
        <p:sp>
          <p:nvSpPr>
            <p:cNvPr name="TextBox 30" id="30"/>
            <p:cNvSpPr txBox="true"/>
            <p:nvPr/>
          </p:nvSpPr>
          <p:spPr>
            <a:xfrm rot="0">
              <a:off x="0" y="607053"/>
              <a:ext cx="3486687" cy="27089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EFEFE"/>
                  </a:solidFill>
                  <a:latin typeface="Aileron"/>
                </a:rPr>
                <a:t>The US Department of Justice filed two antitrust cases against Microsoft, alleging the company had Sherman Act.</a:t>
              </a:r>
            </a:p>
          </p:txBody>
        </p:sp>
      </p:grpSp>
      <p:grpSp>
        <p:nvGrpSpPr>
          <p:cNvPr name="Group 31" id="31"/>
          <p:cNvGrpSpPr/>
          <p:nvPr/>
        </p:nvGrpSpPr>
        <p:grpSpPr>
          <a:xfrm rot="0">
            <a:off x="15332328" y="5850218"/>
            <a:ext cx="2615015" cy="1115372"/>
            <a:chOff x="0" y="0"/>
            <a:chExt cx="3486687" cy="1487163"/>
          </a:xfrm>
        </p:grpSpPr>
        <p:sp>
          <p:nvSpPr>
            <p:cNvPr name="TextBox 32" id="32"/>
            <p:cNvSpPr txBox="true"/>
            <p:nvPr/>
          </p:nvSpPr>
          <p:spPr>
            <a:xfrm rot="0">
              <a:off x="0" y="-66675"/>
              <a:ext cx="3486687"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FFFFF"/>
                  </a:solidFill>
                  <a:latin typeface="Aileron"/>
                </a:rPr>
                <a:t>2000</a:t>
              </a:r>
            </a:p>
          </p:txBody>
        </p:sp>
        <p:sp>
          <p:nvSpPr>
            <p:cNvPr name="TextBox 33" id="33"/>
            <p:cNvSpPr txBox="true"/>
            <p:nvPr/>
          </p:nvSpPr>
          <p:spPr>
            <a:xfrm rot="0">
              <a:off x="0" y="607053"/>
              <a:ext cx="3486687" cy="8801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EFEFE"/>
                  </a:solidFill>
                  <a:latin typeface="Aileron"/>
                </a:rPr>
                <a:t>First beta of .NET framework released.</a:t>
              </a:r>
            </a:p>
          </p:txBody>
        </p:sp>
      </p:grpSp>
      <p:sp>
        <p:nvSpPr>
          <p:cNvPr name="TextBox 34" id="34"/>
          <p:cNvSpPr txBox="true"/>
          <p:nvPr/>
        </p:nvSpPr>
        <p:spPr>
          <a:xfrm rot="0">
            <a:off x="6795828" y="876300"/>
            <a:ext cx="3278832" cy="904875"/>
          </a:xfrm>
          <a:prstGeom prst="rect">
            <a:avLst/>
          </a:prstGeom>
        </p:spPr>
        <p:txBody>
          <a:bodyPr anchor="t" rtlCol="false" tIns="0" lIns="0" bIns="0" rIns="0">
            <a:spAutoFit/>
          </a:bodyPr>
          <a:lstStyle/>
          <a:p>
            <a:pPr algn="ctr">
              <a:lnSpc>
                <a:spcPts val="7499"/>
              </a:lnSpc>
              <a:spcBef>
                <a:spcPct val="0"/>
              </a:spcBef>
            </a:pPr>
            <a:r>
              <a:rPr lang="en-US" sz="4999" spc="99">
                <a:solidFill>
                  <a:srgbClr val="FFFFFF"/>
                </a:solidFill>
                <a:latin typeface="Neue Machina Ultra-Bold"/>
              </a:rPr>
              <a:t>HISTORY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538A"/>
        </a:solidFill>
      </p:bgPr>
    </p:bg>
    <p:spTree>
      <p:nvGrpSpPr>
        <p:cNvPr id="1" name=""/>
        <p:cNvGrpSpPr/>
        <p:nvPr/>
      </p:nvGrpSpPr>
      <p:grpSpPr>
        <a:xfrm>
          <a:off x="0" y="0"/>
          <a:ext cx="0" cy="0"/>
          <a:chOff x="0" y="0"/>
          <a:chExt cx="0" cy="0"/>
        </a:xfrm>
      </p:grpSpPr>
      <p:sp>
        <p:nvSpPr>
          <p:cNvPr name="Freeform 2" id="2"/>
          <p:cNvSpPr/>
          <p:nvPr/>
        </p:nvSpPr>
        <p:spPr>
          <a:xfrm flipH="false" flipV="false" rot="9574888">
            <a:off x="-4926890" y="-3665534"/>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7451" y="4032656"/>
            <a:ext cx="1417512" cy="1417512"/>
          </a:xfrm>
          <a:custGeom>
            <a:avLst/>
            <a:gdLst/>
            <a:ahLst/>
            <a:cxnLst/>
            <a:rect r="r" b="b" t="t" l="l"/>
            <a:pathLst>
              <a:path h="1417512" w="1417512">
                <a:moveTo>
                  <a:pt x="0" y="0"/>
                </a:moveTo>
                <a:lnTo>
                  <a:pt x="1417513" y="0"/>
                </a:lnTo>
                <a:lnTo>
                  <a:pt x="1417513" y="1417512"/>
                </a:lnTo>
                <a:lnTo>
                  <a:pt x="0" y="1417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31348" y="4032656"/>
            <a:ext cx="1417512" cy="1417512"/>
          </a:xfrm>
          <a:custGeom>
            <a:avLst/>
            <a:gdLst/>
            <a:ahLst/>
            <a:cxnLst/>
            <a:rect r="r" b="b" t="t" l="l"/>
            <a:pathLst>
              <a:path h="1417512" w="1417512">
                <a:moveTo>
                  <a:pt x="0" y="0"/>
                </a:moveTo>
                <a:lnTo>
                  <a:pt x="1417512" y="0"/>
                </a:lnTo>
                <a:lnTo>
                  <a:pt x="1417512" y="1417512"/>
                </a:lnTo>
                <a:lnTo>
                  <a:pt x="0" y="14175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839140" y="4032656"/>
            <a:ext cx="1417512" cy="1417512"/>
          </a:xfrm>
          <a:custGeom>
            <a:avLst/>
            <a:gdLst/>
            <a:ahLst/>
            <a:cxnLst/>
            <a:rect r="r" b="b" t="t" l="l"/>
            <a:pathLst>
              <a:path h="1417512" w="1417512">
                <a:moveTo>
                  <a:pt x="0" y="0"/>
                </a:moveTo>
                <a:lnTo>
                  <a:pt x="1417512" y="0"/>
                </a:lnTo>
                <a:lnTo>
                  <a:pt x="1417512" y="1417512"/>
                </a:lnTo>
                <a:lnTo>
                  <a:pt x="0" y="14175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435244" y="4032656"/>
            <a:ext cx="1417512" cy="1417512"/>
          </a:xfrm>
          <a:custGeom>
            <a:avLst/>
            <a:gdLst/>
            <a:ahLst/>
            <a:cxnLst/>
            <a:rect r="r" b="b" t="t" l="l"/>
            <a:pathLst>
              <a:path h="1417512" w="1417512">
                <a:moveTo>
                  <a:pt x="0" y="0"/>
                </a:moveTo>
                <a:lnTo>
                  <a:pt x="1417512" y="0"/>
                </a:lnTo>
                <a:lnTo>
                  <a:pt x="1417512" y="1417512"/>
                </a:lnTo>
                <a:lnTo>
                  <a:pt x="0" y="1417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789261" y="4386673"/>
            <a:ext cx="709477" cy="709477"/>
          </a:xfrm>
          <a:custGeom>
            <a:avLst/>
            <a:gdLst/>
            <a:ahLst/>
            <a:cxnLst/>
            <a:rect r="r" b="b" t="t" l="l"/>
            <a:pathLst>
              <a:path h="709477" w="709477">
                <a:moveTo>
                  <a:pt x="0" y="0"/>
                </a:moveTo>
                <a:lnTo>
                  <a:pt x="709478" y="0"/>
                </a:lnTo>
                <a:lnTo>
                  <a:pt x="709478" y="709477"/>
                </a:lnTo>
                <a:lnTo>
                  <a:pt x="0" y="7094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5243036" y="4032656"/>
            <a:ext cx="1417512" cy="1417512"/>
          </a:xfrm>
          <a:custGeom>
            <a:avLst/>
            <a:gdLst/>
            <a:ahLst/>
            <a:cxnLst/>
            <a:rect r="r" b="b" t="t" l="l"/>
            <a:pathLst>
              <a:path h="1417512" w="1417512">
                <a:moveTo>
                  <a:pt x="0" y="0"/>
                </a:moveTo>
                <a:lnTo>
                  <a:pt x="1417513" y="0"/>
                </a:lnTo>
                <a:lnTo>
                  <a:pt x="1417513" y="1417512"/>
                </a:lnTo>
                <a:lnTo>
                  <a:pt x="0" y="141751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1737456" y="5832775"/>
            <a:ext cx="2615015" cy="1458272"/>
            <a:chOff x="0" y="0"/>
            <a:chExt cx="3486687" cy="1944363"/>
          </a:xfrm>
        </p:grpSpPr>
        <p:sp>
          <p:nvSpPr>
            <p:cNvPr name="TextBox 10" id="10"/>
            <p:cNvSpPr txBox="true"/>
            <p:nvPr/>
          </p:nvSpPr>
          <p:spPr>
            <a:xfrm rot="0">
              <a:off x="0" y="-66675"/>
              <a:ext cx="3486687" cy="493395"/>
            </a:xfrm>
            <a:prstGeom prst="rect">
              <a:avLst/>
            </a:prstGeom>
          </p:spPr>
          <p:txBody>
            <a:bodyPr anchor="t" rtlCol="false" tIns="0" lIns="0" bIns="0" rIns="0">
              <a:spAutoFit/>
            </a:bodyPr>
            <a:lstStyle/>
            <a:p>
              <a:pPr>
                <a:lnSpc>
                  <a:spcPts val="3150"/>
                </a:lnSpc>
              </a:pPr>
              <a:r>
                <a:rPr lang="en-US" sz="2100" spc="42">
                  <a:solidFill>
                    <a:srgbClr val="FEFEFE"/>
                  </a:solidFill>
                  <a:latin typeface="Aileron Bold"/>
                </a:rPr>
                <a:t>2001</a:t>
              </a:r>
            </a:p>
          </p:txBody>
        </p:sp>
        <p:sp>
          <p:nvSpPr>
            <p:cNvPr name="TextBox 11" id="11"/>
            <p:cNvSpPr txBox="true"/>
            <p:nvPr/>
          </p:nvSpPr>
          <p:spPr>
            <a:xfrm rot="0">
              <a:off x="0" y="607053"/>
              <a:ext cx="3486687" cy="1337310"/>
            </a:xfrm>
            <a:prstGeom prst="rect">
              <a:avLst/>
            </a:prstGeom>
          </p:spPr>
          <p:txBody>
            <a:bodyPr anchor="t" rtlCol="false" tIns="0" lIns="0" bIns="0" rIns="0">
              <a:spAutoFit/>
            </a:bodyPr>
            <a:lstStyle/>
            <a:p>
              <a:pPr>
                <a:lnSpc>
                  <a:spcPts val="2700"/>
                </a:lnSpc>
              </a:pPr>
              <a:r>
                <a:rPr lang="en-US" sz="1800" spc="36">
                  <a:solidFill>
                    <a:srgbClr val="FEFEFE"/>
                  </a:solidFill>
                  <a:latin typeface="Aileron"/>
                </a:rPr>
                <a:t>Microsoft Windows XP is released internationally</a:t>
              </a:r>
            </a:p>
          </p:txBody>
        </p:sp>
      </p:grpSp>
      <p:sp>
        <p:nvSpPr>
          <p:cNvPr name="Freeform 12" id="12"/>
          <p:cNvSpPr/>
          <p:nvPr/>
        </p:nvSpPr>
        <p:spPr>
          <a:xfrm flipH="false" flipV="false" rot="0">
            <a:off x="3318987" y="4607688"/>
            <a:ext cx="1337235" cy="267447"/>
          </a:xfrm>
          <a:custGeom>
            <a:avLst/>
            <a:gdLst/>
            <a:ahLst/>
            <a:cxnLst/>
            <a:rect r="r" b="b" t="t" l="l"/>
            <a:pathLst>
              <a:path h="267447" w="1337235">
                <a:moveTo>
                  <a:pt x="0" y="0"/>
                </a:moveTo>
                <a:lnTo>
                  <a:pt x="1337235" y="0"/>
                </a:lnTo>
                <a:lnTo>
                  <a:pt x="1337235" y="267447"/>
                </a:lnTo>
                <a:lnTo>
                  <a:pt x="0" y="26744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6753545" y="4607688"/>
            <a:ext cx="1337235" cy="267447"/>
          </a:xfrm>
          <a:custGeom>
            <a:avLst/>
            <a:gdLst/>
            <a:ahLst/>
            <a:cxnLst/>
            <a:rect r="r" b="b" t="t" l="l"/>
            <a:pathLst>
              <a:path h="267447" w="1337235">
                <a:moveTo>
                  <a:pt x="0" y="0"/>
                </a:moveTo>
                <a:lnTo>
                  <a:pt x="1337236" y="0"/>
                </a:lnTo>
                <a:lnTo>
                  <a:pt x="1337236" y="267447"/>
                </a:lnTo>
                <a:lnTo>
                  <a:pt x="0" y="26744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4" id="14"/>
          <p:cNvSpPr/>
          <p:nvPr/>
        </p:nvSpPr>
        <p:spPr>
          <a:xfrm flipH="false" flipV="false" rot="0">
            <a:off x="10188103" y="4607688"/>
            <a:ext cx="1337235" cy="267447"/>
          </a:xfrm>
          <a:custGeom>
            <a:avLst/>
            <a:gdLst/>
            <a:ahLst/>
            <a:cxnLst/>
            <a:rect r="r" b="b" t="t" l="l"/>
            <a:pathLst>
              <a:path h="267447" w="1337235">
                <a:moveTo>
                  <a:pt x="0" y="0"/>
                </a:moveTo>
                <a:lnTo>
                  <a:pt x="1337236" y="0"/>
                </a:lnTo>
                <a:lnTo>
                  <a:pt x="1337236" y="267447"/>
                </a:lnTo>
                <a:lnTo>
                  <a:pt x="0" y="26744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5" id="15"/>
          <p:cNvSpPr/>
          <p:nvPr/>
        </p:nvSpPr>
        <p:spPr>
          <a:xfrm flipH="false" flipV="false" rot="0">
            <a:off x="13622662" y="4607688"/>
            <a:ext cx="1337235" cy="267447"/>
          </a:xfrm>
          <a:custGeom>
            <a:avLst/>
            <a:gdLst/>
            <a:ahLst/>
            <a:cxnLst/>
            <a:rect r="r" b="b" t="t" l="l"/>
            <a:pathLst>
              <a:path h="267447" w="1337235">
                <a:moveTo>
                  <a:pt x="0" y="0"/>
                </a:moveTo>
                <a:lnTo>
                  <a:pt x="1337235" y="0"/>
                </a:lnTo>
                <a:lnTo>
                  <a:pt x="1337235" y="267447"/>
                </a:lnTo>
                <a:lnTo>
                  <a:pt x="0" y="26744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6" id="16"/>
          <p:cNvSpPr txBox="true"/>
          <p:nvPr/>
        </p:nvSpPr>
        <p:spPr>
          <a:xfrm rot="0">
            <a:off x="2680097" y="936362"/>
            <a:ext cx="11510293" cy="825500"/>
          </a:xfrm>
          <a:prstGeom prst="rect">
            <a:avLst/>
          </a:prstGeom>
        </p:spPr>
        <p:txBody>
          <a:bodyPr anchor="t" rtlCol="false" tIns="0" lIns="0" bIns="0" rIns="0">
            <a:spAutoFit/>
          </a:bodyPr>
          <a:lstStyle/>
          <a:p>
            <a:pPr algn="ctr" marL="0" indent="0" lvl="0">
              <a:lnSpc>
                <a:spcPts val="6549"/>
              </a:lnSpc>
              <a:spcBef>
                <a:spcPct val="0"/>
              </a:spcBef>
            </a:pPr>
            <a:r>
              <a:rPr lang="en-US" sz="4999" spc="149">
                <a:solidFill>
                  <a:srgbClr val="FFFFFF"/>
                </a:solidFill>
                <a:latin typeface="Neue Machina Ultra-Bold"/>
              </a:rPr>
              <a:t>HISTORY</a:t>
            </a:r>
          </a:p>
        </p:txBody>
      </p:sp>
      <p:sp>
        <p:nvSpPr>
          <p:cNvPr name="Freeform 17" id="17"/>
          <p:cNvSpPr/>
          <p:nvPr/>
        </p:nvSpPr>
        <p:spPr>
          <a:xfrm flipH="false" flipV="false" rot="-6265371">
            <a:off x="15047957" y="-394239"/>
            <a:ext cx="6022673" cy="3553377"/>
          </a:xfrm>
          <a:custGeom>
            <a:avLst/>
            <a:gdLst/>
            <a:ahLst/>
            <a:cxnLst/>
            <a:rect r="r" b="b" t="t" l="l"/>
            <a:pathLst>
              <a:path h="3553377" w="6022673">
                <a:moveTo>
                  <a:pt x="0" y="0"/>
                </a:moveTo>
                <a:lnTo>
                  <a:pt x="6022673" y="0"/>
                </a:lnTo>
                <a:lnTo>
                  <a:pt x="6022673" y="3553378"/>
                </a:lnTo>
                <a:lnTo>
                  <a:pt x="0" y="3553378"/>
                </a:lnTo>
                <a:lnTo>
                  <a:pt x="0" y="0"/>
                </a:lnTo>
                <a:close/>
              </a:path>
            </a:pathLst>
          </a:custGeom>
          <a:blipFill>
            <a:blip r:embed="rId18"/>
            <a:stretch>
              <a:fillRect l="0" t="0" r="0" b="0"/>
            </a:stretch>
          </a:blipFill>
        </p:spPr>
      </p:sp>
      <p:sp>
        <p:nvSpPr>
          <p:cNvPr name="Freeform 18" id="18"/>
          <p:cNvSpPr/>
          <p:nvPr/>
        </p:nvSpPr>
        <p:spPr>
          <a:xfrm flipH="false" flipV="false" rot="1526826">
            <a:off x="-3687181" y="-4367976"/>
            <a:ext cx="6716487" cy="6708091"/>
          </a:xfrm>
          <a:custGeom>
            <a:avLst/>
            <a:gdLst/>
            <a:ahLst/>
            <a:cxnLst/>
            <a:rect r="r" b="b" t="t" l="l"/>
            <a:pathLst>
              <a:path h="6708091" w="6716487">
                <a:moveTo>
                  <a:pt x="0" y="0"/>
                </a:moveTo>
                <a:lnTo>
                  <a:pt x="6716487" y="0"/>
                </a:lnTo>
                <a:lnTo>
                  <a:pt x="6716487" y="6708091"/>
                </a:lnTo>
                <a:lnTo>
                  <a:pt x="0" y="6708091"/>
                </a:lnTo>
                <a:lnTo>
                  <a:pt x="0" y="0"/>
                </a:lnTo>
                <a:close/>
              </a:path>
            </a:pathLst>
          </a:custGeom>
          <a:blipFill>
            <a:blip r:embed="rId19"/>
            <a:stretch>
              <a:fillRect l="0" t="0" r="0" b="0"/>
            </a:stretch>
          </a:blipFill>
        </p:spPr>
      </p:sp>
      <p:sp>
        <p:nvSpPr>
          <p:cNvPr name="Freeform 19" id="19"/>
          <p:cNvSpPr/>
          <p:nvPr/>
        </p:nvSpPr>
        <p:spPr>
          <a:xfrm flipH="false" flipV="false" rot="-8221333">
            <a:off x="-6375315" y="6937966"/>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850577" y="4172239"/>
            <a:ext cx="971261" cy="971261"/>
          </a:xfrm>
          <a:custGeom>
            <a:avLst/>
            <a:gdLst/>
            <a:ahLst/>
            <a:cxnLst/>
            <a:rect r="r" b="b" t="t" l="l"/>
            <a:pathLst>
              <a:path h="971261" w="971261">
                <a:moveTo>
                  <a:pt x="0" y="0"/>
                </a:moveTo>
                <a:lnTo>
                  <a:pt x="971261" y="0"/>
                </a:lnTo>
                <a:lnTo>
                  <a:pt x="971261" y="971261"/>
                </a:lnTo>
                <a:lnTo>
                  <a:pt x="0" y="971261"/>
                </a:lnTo>
                <a:lnTo>
                  <a:pt x="0" y="0"/>
                </a:lnTo>
                <a:close/>
              </a:path>
            </a:pathLst>
          </a:custGeom>
          <a:blipFill>
            <a:blip r:embed="rId20"/>
            <a:stretch>
              <a:fillRect l="0" t="0" r="0" b="0"/>
            </a:stretch>
          </a:blipFill>
        </p:spPr>
      </p:sp>
      <p:sp>
        <p:nvSpPr>
          <p:cNvPr name="Freeform 21" id="21"/>
          <p:cNvSpPr/>
          <p:nvPr/>
        </p:nvSpPr>
        <p:spPr>
          <a:xfrm flipH="false" flipV="false" rot="0">
            <a:off x="5338749" y="4281667"/>
            <a:ext cx="802710" cy="802710"/>
          </a:xfrm>
          <a:custGeom>
            <a:avLst/>
            <a:gdLst/>
            <a:ahLst/>
            <a:cxnLst/>
            <a:rect r="r" b="b" t="t" l="l"/>
            <a:pathLst>
              <a:path h="802710" w="802710">
                <a:moveTo>
                  <a:pt x="0" y="0"/>
                </a:moveTo>
                <a:lnTo>
                  <a:pt x="802710" y="0"/>
                </a:lnTo>
                <a:lnTo>
                  <a:pt x="802710" y="802710"/>
                </a:lnTo>
                <a:lnTo>
                  <a:pt x="0" y="802710"/>
                </a:lnTo>
                <a:lnTo>
                  <a:pt x="0" y="0"/>
                </a:lnTo>
                <a:close/>
              </a:path>
            </a:pathLst>
          </a:custGeom>
          <a:blipFill>
            <a:blip r:embed="rId21"/>
            <a:stretch>
              <a:fillRect l="0" t="0" r="0" b="0"/>
            </a:stretch>
          </a:blipFill>
        </p:spPr>
      </p:sp>
      <p:sp>
        <p:nvSpPr>
          <p:cNvPr name="Freeform 22" id="22"/>
          <p:cNvSpPr/>
          <p:nvPr/>
        </p:nvSpPr>
        <p:spPr>
          <a:xfrm flipH="false" flipV="false" rot="0">
            <a:off x="12168079" y="4284308"/>
            <a:ext cx="811843" cy="811843"/>
          </a:xfrm>
          <a:custGeom>
            <a:avLst/>
            <a:gdLst/>
            <a:ahLst/>
            <a:cxnLst/>
            <a:rect r="r" b="b" t="t" l="l"/>
            <a:pathLst>
              <a:path h="811843" w="811843">
                <a:moveTo>
                  <a:pt x="0" y="0"/>
                </a:moveTo>
                <a:lnTo>
                  <a:pt x="811843" y="0"/>
                </a:lnTo>
                <a:lnTo>
                  <a:pt x="811843" y="811842"/>
                </a:lnTo>
                <a:lnTo>
                  <a:pt x="0" y="811842"/>
                </a:lnTo>
                <a:lnTo>
                  <a:pt x="0" y="0"/>
                </a:lnTo>
                <a:close/>
              </a:path>
            </a:pathLst>
          </a:custGeom>
          <a:blipFill>
            <a:blip r:embed="rId22"/>
            <a:stretch>
              <a:fillRect l="0" t="0" r="0" b="0"/>
            </a:stretch>
          </a:blipFill>
        </p:spPr>
      </p:sp>
      <p:sp>
        <p:nvSpPr>
          <p:cNvPr name="Freeform 23" id="23"/>
          <p:cNvSpPr/>
          <p:nvPr/>
        </p:nvSpPr>
        <p:spPr>
          <a:xfrm flipH="false" flipV="false" rot="0">
            <a:off x="15533457" y="4271894"/>
            <a:ext cx="836670" cy="836670"/>
          </a:xfrm>
          <a:custGeom>
            <a:avLst/>
            <a:gdLst/>
            <a:ahLst/>
            <a:cxnLst/>
            <a:rect r="r" b="b" t="t" l="l"/>
            <a:pathLst>
              <a:path h="836670" w="836670">
                <a:moveTo>
                  <a:pt x="0" y="0"/>
                </a:moveTo>
                <a:lnTo>
                  <a:pt x="836671" y="0"/>
                </a:lnTo>
                <a:lnTo>
                  <a:pt x="836671" y="836670"/>
                </a:lnTo>
                <a:lnTo>
                  <a:pt x="0" y="836670"/>
                </a:lnTo>
                <a:lnTo>
                  <a:pt x="0" y="0"/>
                </a:lnTo>
                <a:close/>
              </a:path>
            </a:pathLst>
          </a:custGeom>
          <a:blipFill>
            <a:blip r:embed="rId23"/>
            <a:stretch>
              <a:fillRect l="0" t="0" r="0" b="0"/>
            </a:stretch>
          </a:blipFill>
        </p:spPr>
      </p:sp>
      <p:grpSp>
        <p:nvGrpSpPr>
          <p:cNvPr name="Group 24" id="24"/>
          <p:cNvGrpSpPr/>
          <p:nvPr/>
        </p:nvGrpSpPr>
        <p:grpSpPr>
          <a:xfrm rot="0">
            <a:off x="5141352" y="5832775"/>
            <a:ext cx="2989567" cy="1115372"/>
            <a:chOff x="0" y="0"/>
            <a:chExt cx="3986089" cy="1487163"/>
          </a:xfrm>
        </p:grpSpPr>
        <p:sp>
          <p:nvSpPr>
            <p:cNvPr name="TextBox 25" id="25"/>
            <p:cNvSpPr txBox="true"/>
            <p:nvPr/>
          </p:nvSpPr>
          <p:spPr>
            <a:xfrm rot="0">
              <a:off x="0" y="-66675"/>
              <a:ext cx="3986089"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EFEFE"/>
                  </a:solidFill>
                  <a:latin typeface="Aileron Bold"/>
                </a:rPr>
                <a:t>2003</a:t>
              </a:r>
            </a:p>
          </p:txBody>
        </p:sp>
        <p:sp>
          <p:nvSpPr>
            <p:cNvPr name="TextBox 26" id="26"/>
            <p:cNvSpPr txBox="true"/>
            <p:nvPr/>
          </p:nvSpPr>
          <p:spPr>
            <a:xfrm rot="0">
              <a:off x="0" y="607053"/>
              <a:ext cx="3986089" cy="8801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EFEFE"/>
                  </a:solidFill>
                  <a:latin typeface="Aileron"/>
                </a:rPr>
                <a:t>Microsoft launches windows server</a:t>
              </a:r>
            </a:p>
          </p:txBody>
        </p:sp>
      </p:grpSp>
      <p:grpSp>
        <p:nvGrpSpPr>
          <p:cNvPr name="Group 27" id="27"/>
          <p:cNvGrpSpPr/>
          <p:nvPr/>
        </p:nvGrpSpPr>
        <p:grpSpPr>
          <a:xfrm rot="0">
            <a:off x="8545249" y="5832775"/>
            <a:ext cx="2615015" cy="1801172"/>
            <a:chOff x="0" y="0"/>
            <a:chExt cx="3486687" cy="2401563"/>
          </a:xfrm>
        </p:grpSpPr>
        <p:sp>
          <p:nvSpPr>
            <p:cNvPr name="TextBox 28" id="28"/>
            <p:cNvSpPr txBox="true"/>
            <p:nvPr/>
          </p:nvSpPr>
          <p:spPr>
            <a:xfrm rot="0">
              <a:off x="0" y="-66675"/>
              <a:ext cx="3486687"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EFEFE"/>
                  </a:solidFill>
                  <a:latin typeface="Aileron Bold"/>
                </a:rPr>
                <a:t>2004</a:t>
              </a:r>
            </a:p>
          </p:txBody>
        </p:sp>
        <p:sp>
          <p:nvSpPr>
            <p:cNvPr name="TextBox 29" id="29"/>
            <p:cNvSpPr txBox="true"/>
            <p:nvPr/>
          </p:nvSpPr>
          <p:spPr>
            <a:xfrm rot="0">
              <a:off x="0" y="607053"/>
              <a:ext cx="3486687" cy="17945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EFEFE"/>
                  </a:solidFill>
                  <a:latin typeface="Aileron"/>
                </a:rPr>
                <a:t>Microsoft announces a five-country pilot program for Windows XP starter edition.</a:t>
              </a:r>
            </a:p>
          </p:txBody>
        </p:sp>
      </p:grpSp>
      <p:grpSp>
        <p:nvGrpSpPr>
          <p:cNvPr name="Group 30" id="30"/>
          <p:cNvGrpSpPr/>
          <p:nvPr/>
        </p:nvGrpSpPr>
        <p:grpSpPr>
          <a:xfrm rot="0">
            <a:off x="11949145" y="5832775"/>
            <a:ext cx="2615015" cy="1801172"/>
            <a:chOff x="0" y="0"/>
            <a:chExt cx="3486687" cy="2401563"/>
          </a:xfrm>
        </p:grpSpPr>
        <p:sp>
          <p:nvSpPr>
            <p:cNvPr name="TextBox 31" id="31"/>
            <p:cNvSpPr txBox="true"/>
            <p:nvPr/>
          </p:nvSpPr>
          <p:spPr>
            <a:xfrm rot="0">
              <a:off x="0" y="-66675"/>
              <a:ext cx="3486687"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EFEFE"/>
                  </a:solidFill>
                  <a:latin typeface="Aileron Bold"/>
                </a:rPr>
                <a:t>2005</a:t>
              </a:r>
            </a:p>
          </p:txBody>
        </p:sp>
        <p:sp>
          <p:nvSpPr>
            <p:cNvPr name="TextBox 32" id="32"/>
            <p:cNvSpPr txBox="true"/>
            <p:nvPr/>
          </p:nvSpPr>
          <p:spPr>
            <a:xfrm rot="0">
              <a:off x="0" y="607053"/>
              <a:ext cx="3486687" cy="17945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EFEFE"/>
                  </a:solidFill>
                  <a:latin typeface="Aileron"/>
                </a:rPr>
                <a:t>MSN launched a new Search service available in 25 markets and 10 languages</a:t>
              </a:r>
            </a:p>
          </p:txBody>
        </p:sp>
      </p:grpSp>
      <p:grpSp>
        <p:nvGrpSpPr>
          <p:cNvPr name="Group 33" id="33"/>
          <p:cNvGrpSpPr/>
          <p:nvPr/>
        </p:nvGrpSpPr>
        <p:grpSpPr>
          <a:xfrm rot="0">
            <a:off x="15353041" y="5832775"/>
            <a:ext cx="2615015" cy="2486972"/>
            <a:chOff x="0" y="0"/>
            <a:chExt cx="3486687" cy="3315963"/>
          </a:xfrm>
        </p:grpSpPr>
        <p:sp>
          <p:nvSpPr>
            <p:cNvPr name="TextBox 34" id="34"/>
            <p:cNvSpPr txBox="true"/>
            <p:nvPr/>
          </p:nvSpPr>
          <p:spPr>
            <a:xfrm rot="0">
              <a:off x="0" y="-66675"/>
              <a:ext cx="3486687" cy="493395"/>
            </a:xfrm>
            <a:prstGeom prst="rect">
              <a:avLst/>
            </a:prstGeom>
          </p:spPr>
          <p:txBody>
            <a:bodyPr anchor="t" rtlCol="false" tIns="0" lIns="0" bIns="0" rIns="0">
              <a:spAutoFit/>
            </a:bodyPr>
            <a:lstStyle/>
            <a:p>
              <a:pPr algn="l" marL="0" indent="0" lvl="0">
                <a:lnSpc>
                  <a:spcPts val="3150"/>
                </a:lnSpc>
                <a:spcBef>
                  <a:spcPct val="0"/>
                </a:spcBef>
              </a:pPr>
              <a:r>
                <a:rPr lang="en-US" sz="2100" spc="42" strike="noStrike" u="none">
                  <a:solidFill>
                    <a:srgbClr val="FEFEFE"/>
                  </a:solidFill>
                  <a:latin typeface="Aileron Bold"/>
                </a:rPr>
                <a:t>2007</a:t>
              </a:r>
            </a:p>
          </p:txBody>
        </p:sp>
        <p:sp>
          <p:nvSpPr>
            <p:cNvPr name="TextBox 35" id="35"/>
            <p:cNvSpPr txBox="true"/>
            <p:nvPr/>
          </p:nvSpPr>
          <p:spPr>
            <a:xfrm rot="0">
              <a:off x="0" y="607053"/>
              <a:ext cx="3486687" cy="2708910"/>
            </a:xfrm>
            <a:prstGeom prst="rect">
              <a:avLst/>
            </a:prstGeom>
          </p:spPr>
          <p:txBody>
            <a:bodyPr anchor="t" rtlCol="false" tIns="0" lIns="0" bIns="0" rIns="0">
              <a:spAutoFit/>
            </a:bodyPr>
            <a:lstStyle/>
            <a:p>
              <a:pPr algn="l" marL="0" indent="0" lvl="0">
                <a:lnSpc>
                  <a:spcPts val="2700"/>
                </a:lnSpc>
                <a:spcBef>
                  <a:spcPct val="0"/>
                </a:spcBef>
              </a:pPr>
              <a:r>
                <a:rPr lang="en-US" sz="1800" spc="36" strike="noStrike" u="none">
                  <a:solidFill>
                    <a:srgbClr val="FEFEFE"/>
                  </a:solidFill>
                  <a:latin typeface="Aileron"/>
                </a:rPr>
                <a:t>Windows Vista was released to consumers along with a new version of its office suite, called Microsoft office 2007.</a:t>
              </a:r>
            </a:p>
          </p:txBody>
        </p:sp>
      </p:grpSp>
      <p:sp>
        <p:nvSpPr>
          <p:cNvPr name="Freeform 36" id="36"/>
          <p:cNvSpPr/>
          <p:nvPr/>
        </p:nvSpPr>
        <p:spPr>
          <a:xfrm flipH="false" flipV="false" rot="1970941">
            <a:off x="-1055613" y="8389213"/>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24"/>
            <a:stretch>
              <a:fillRect l="0" t="0" r="0" b="0"/>
            </a:stretch>
          </a:blipFill>
        </p:spPr>
      </p:sp>
      <p:sp>
        <p:nvSpPr>
          <p:cNvPr name="Freeform 37" id="37"/>
          <p:cNvSpPr/>
          <p:nvPr/>
        </p:nvSpPr>
        <p:spPr>
          <a:xfrm flipH="false" flipV="false" rot="1970941">
            <a:off x="-903213" y="8541613"/>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2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538A"/>
        </a:solidFill>
      </p:bgPr>
    </p:bg>
    <p:spTree>
      <p:nvGrpSpPr>
        <p:cNvPr id="1" name=""/>
        <p:cNvGrpSpPr/>
        <p:nvPr/>
      </p:nvGrpSpPr>
      <p:grpSpPr>
        <a:xfrm>
          <a:off x="0" y="0"/>
          <a:ext cx="0" cy="0"/>
          <a:chOff x="0" y="0"/>
          <a:chExt cx="0" cy="0"/>
        </a:xfrm>
      </p:grpSpPr>
      <p:sp>
        <p:nvSpPr>
          <p:cNvPr name="Freeform 2" id="2"/>
          <p:cNvSpPr/>
          <p:nvPr/>
        </p:nvSpPr>
        <p:spPr>
          <a:xfrm flipH="false" flipV="false" rot="0">
            <a:off x="-770254" y="-806967"/>
            <a:ext cx="3315284" cy="3382943"/>
          </a:xfrm>
          <a:custGeom>
            <a:avLst/>
            <a:gdLst/>
            <a:ahLst/>
            <a:cxnLst/>
            <a:rect r="r" b="b" t="t" l="l"/>
            <a:pathLst>
              <a:path h="3382943" w="3315284">
                <a:moveTo>
                  <a:pt x="0" y="0"/>
                </a:moveTo>
                <a:lnTo>
                  <a:pt x="3315285" y="0"/>
                </a:lnTo>
                <a:lnTo>
                  <a:pt x="3315285" y="3382943"/>
                </a:lnTo>
                <a:lnTo>
                  <a:pt x="0" y="3382943"/>
                </a:lnTo>
                <a:lnTo>
                  <a:pt x="0" y="0"/>
                </a:lnTo>
                <a:close/>
              </a:path>
            </a:pathLst>
          </a:custGeom>
          <a:blipFill>
            <a:blip r:embed="rId2"/>
            <a:stretch>
              <a:fillRect l="0" t="0" r="0" b="0"/>
            </a:stretch>
          </a:blipFill>
        </p:spPr>
      </p:sp>
      <p:sp>
        <p:nvSpPr>
          <p:cNvPr name="Freeform 3" id="3"/>
          <p:cNvSpPr/>
          <p:nvPr/>
        </p:nvSpPr>
        <p:spPr>
          <a:xfrm flipH="false" flipV="false" rot="0">
            <a:off x="-4293721" y="5665524"/>
            <a:ext cx="8959061" cy="6831284"/>
          </a:xfrm>
          <a:custGeom>
            <a:avLst/>
            <a:gdLst/>
            <a:ahLst/>
            <a:cxnLst/>
            <a:rect r="r" b="b" t="t" l="l"/>
            <a:pathLst>
              <a:path h="6831284" w="8959061">
                <a:moveTo>
                  <a:pt x="0" y="0"/>
                </a:moveTo>
                <a:lnTo>
                  <a:pt x="8959060" y="0"/>
                </a:lnTo>
                <a:lnTo>
                  <a:pt x="8959060" y="6831284"/>
                </a:lnTo>
                <a:lnTo>
                  <a:pt x="0" y="6831284"/>
                </a:lnTo>
                <a:lnTo>
                  <a:pt x="0" y="0"/>
                </a:lnTo>
                <a:close/>
              </a:path>
            </a:pathLst>
          </a:custGeom>
          <a:blipFill>
            <a:blip r:embed="rId3"/>
            <a:stretch>
              <a:fillRect l="0" t="0" r="0" b="0"/>
            </a:stretch>
          </a:blipFill>
        </p:spPr>
      </p:sp>
      <p:sp>
        <p:nvSpPr>
          <p:cNvPr name="Freeform 4" id="4"/>
          <p:cNvSpPr/>
          <p:nvPr/>
        </p:nvSpPr>
        <p:spPr>
          <a:xfrm flipH="false" flipV="false" rot="0">
            <a:off x="14180649" y="-2198956"/>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4"/>
            <a:stretch>
              <a:fillRect l="0" t="0" r="0" b="0"/>
            </a:stretch>
          </a:blipFill>
        </p:spPr>
      </p:sp>
      <p:sp>
        <p:nvSpPr>
          <p:cNvPr name="TextBox 5" id="5"/>
          <p:cNvSpPr txBox="true"/>
          <p:nvPr/>
        </p:nvSpPr>
        <p:spPr>
          <a:xfrm rot="0">
            <a:off x="142725" y="624710"/>
            <a:ext cx="16230600" cy="6452869"/>
          </a:xfrm>
          <a:prstGeom prst="rect">
            <a:avLst/>
          </a:prstGeom>
        </p:spPr>
        <p:txBody>
          <a:bodyPr anchor="t" rtlCol="false" tIns="0" lIns="0" bIns="0" rIns="0">
            <a:spAutoFit/>
          </a:bodyPr>
          <a:lstStyle/>
          <a:p>
            <a:pPr algn="ctr">
              <a:lnSpc>
                <a:spcPts val="12880"/>
              </a:lnSpc>
            </a:pPr>
          </a:p>
          <a:p>
            <a:pPr algn="ctr">
              <a:lnSpc>
                <a:spcPts val="12880"/>
              </a:lnSpc>
            </a:pPr>
            <a:r>
              <a:rPr lang="en-US" sz="9200">
                <a:solidFill>
                  <a:srgbClr val="FFFFFF"/>
                </a:solidFill>
                <a:latin typeface="Canva Sans Bold"/>
              </a:rPr>
              <a:t>Use of Technology with in Microsoft</a:t>
            </a:r>
          </a:p>
          <a:p>
            <a:pPr algn="ctr">
              <a:lnSpc>
                <a:spcPts val="12880"/>
              </a:lnSpc>
            </a:pPr>
          </a:p>
        </p:txBody>
      </p:sp>
      <p:sp>
        <p:nvSpPr>
          <p:cNvPr name="Freeform 6" id="6"/>
          <p:cNvSpPr/>
          <p:nvPr/>
        </p:nvSpPr>
        <p:spPr>
          <a:xfrm flipH="false" flipV="false" rot="0">
            <a:off x="11357653" y="4789789"/>
            <a:ext cx="6809768" cy="5497211"/>
          </a:xfrm>
          <a:custGeom>
            <a:avLst/>
            <a:gdLst/>
            <a:ahLst/>
            <a:cxnLst/>
            <a:rect r="r" b="b" t="t" l="l"/>
            <a:pathLst>
              <a:path h="5497211" w="6809768">
                <a:moveTo>
                  <a:pt x="0" y="0"/>
                </a:moveTo>
                <a:lnTo>
                  <a:pt x="6809768" y="0"/>
                </a:lnTo>
                <a:lnTo>
                  <a:pt x="6809768" y="5497211"/>
                </a:lnTo>
                <a:lnTo>
                  <a:pt x="0" y="5497211"/>
                </a:lnTo>
                <a:lnTo>
                  <a:pt x="0" y="0"/>
                </a:lnTo>
                <a:close/>
              </a:path>
            </a:pathLst>
          </a:custGeom>
          <a:blipFill>
            <a:blip r:embed="rId5"/>
            <a:stretch>
              <a:fillRect l="-1011" t="0" r="-12003"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3538A"/>
        </a:solidFill>
      </p:bgPr>
    </p:bg>
    <p:spTree>
      <p:nvGrpSpPr>
        <p:cNvPr id="1" name=""/>
        <p:cNvGrpSpPr/>
        <p:nvPr/>
      </p:nvGrpSpPr>
      <p:grpSpPr>
        <a:xfrm>
          <a:off x="0" y="0"/>
          <a:ext cx="0" cy="0"/>
          <a:chOff x="0" y="0"/>
          <a:chExt cx="0" cy="0"/>
        </a:xfrm>
      </p:grpSpPr>
      <p:grpSp>
        <p:nvGrpSpPr>
          <p:cNvPr name="Group 2" id="2"/>
          <p:cNvGrpSpPr/>
          <p:nvPr/>
        </p:nvGrpSpPr>
        <p:grpSpPr>
          <a:xfrm rot="0">
            <a:off x="0" y="0"/>
            <a:ext cx="3633336" cy="10287000"/>
            <a:chOff x="0" y="0"/>
            <a:chExt cx="956928" cy="2709333"/>
          </a:xfrm>
        </p:grpSpPr>
        <p:sp>
          <p:nvSpPr>
            <p:cNvPr name="Freeform 3" id="3"/>
            <p:cNvSpPr/>
            <p:nvPr/>
          </p:nvSpPr>
          <p:spPr>
            <a:xfrm flipH="false" flipV="false" rot="0">
              <a:off x="0" y="0"/>
              <a:ext cx="956928" cy="2709333"/>
            </a:xfrm>
            <a:custGeom>
              <a:avLst/>
              <a:gdLst/>
              <a:ahLst/>
              <a:cxnLst/>
              <a:rect r="r" b="b" t="t" l="l"/>
              <a:pathLst>
                <a:path h="2709333" w="956928">
                  <a:moveTo>
                    <a:pt x="108671" y="0"/>
                  </a:moveTo>
                  <a:lnTo>
                    <a:pt x="848257" y="0"/>
                  </a:lnTo>
                  <a:cubicBezTo>
                    <a:pt x="908274" y="0"/>
                    <a:pt x="956928" y="48654"/>
                    <a:pt x="956928" y="108671"/>
                  </a:cubicBezTo>
                  <a:lnTo>
                    <a:pt x="956928" y="2600662"/>
                  </a:lnTo>
                  <a:cubicBezTo>
                    <a:pt x="956928" y="2629484"/>
                    <a:pt x="945479" y="2657125"/>
                    <a:pt x="925099" y="2677504"/>
                  </a:cubicBezTo>
                  <a:cubicBezTo>
                    <a:pt x="904719" y="2697884"/>
                    <a:pt x="877078" y="2709333"/>
                    <a:pt x="848257" y="2709333"/>
                  </a:cubicBezTo>
                  <a:lnTo>
                    <a:pt x="108671" y="2709333"/>
                  </a:lnTo>
                  <a:cubicBezTo>
                    <a:pt x="48654" y="2709333"/>
                    <a:pt x="0" y="2660680"/>
                    <a:pt x="0" y="2600662"/>
                  </a:cubicBezTo>
                  <a:lnTo>
                    <a:pt x="0" y="108671"/>
                  </a:lnTo>
                  <a:cubicBezTo>
                    <a:pt x="0" y="48654"/>
                    <a:pt x="48654" y="0"/>
                    <a:pt x="108671" y="0"/>
                  </a:cubicBezTo>
                  <a:close/>
                </a:path>
              </a:pathLst>
            </a:custGeom>
            <a:solidFill>
              <a:srgbClr val="01204C"/>
            </a:solidFill>
          </p:spPr>
        </p:sp>
        <p:sp>
          <p:nvSpPr>
            <p:cNvPr name="TextBox 4" id="4"/>
            <p:cNvSpPr txBox="true"/>
            <p:nvPr/>
          </p:nvSpPr>
          <p:spPr>
            <a:xfrm>
              <a:off x="0" y="-66675"/>
              <a:ext cx="956928" cy="2776008"/>
            </a:xfrm>
            <a:prstGeom prst="rect">
              <a:avLst/>
            </a:prstGeom>
          </p:spPr>
          <p:txBody>
            <a:bodyPr anchor="ctr" rtlCol="false" tIns="50800" lIns="50800" bIns="50800" rIns="50800"/>
            <a:lstStyle/>
            <a:p>
              <a:pPr algn="ctr">
                <a:lnSpc>
                  <a:spcPts val="3150"/>
                </a:lnSpc>
              </a:pPr>
            </a:p>
          </p:txBody>
        </p:sp>
      </p:grpSp>
      <p:sp>
        <p:nvSpPr>
          <p:cNvPr name="Freeform 5" id="5"/>
          <p:cNvSpPr/>
          <p:nvPr/>
        </p:nvSpPr>
        <p:spPr>
          <a:xfrm flipH="false" flipV="false" rot="-5400000">
            <a:off x="-2583198" y="2242644"/>
            <a:ext cx="8799732" cy="4949849"/>
          </a:xfrm>
          <a:custGeom>
            <a:avLst/>
            <a:gdLst/>
            <a:ahLst/>
            <a:cxnLst/>
            <a:rect r="r" b="b" t="t" l="l"/>
            <a:pathLst>
              <a:path h="4949849" w="8799732">
                <a:moveTo>
                  <a:pt x="0" y="0"/>
                </a:moveTo>
                <a:lnTo>
                  <a:pt x="8799732" y="0"/>
                </a:lnTo>
                <a:lnTo>
                  <a:pt x="8799732" y="4949850"/>
                </a:lnTo>
                <a:lnTo>
                  <a:pt x="0" y="4949850"/>
                </a:lnTo>
                <a:lnTo>
                  <a:pt x="0" y="0"/>
                </a:lnTo>
                <a:close/>
              </a:path>
            </a:pathLst>
          </a:custGeom>
          <a:blipFill>
            <a:blip r:embed="rId2"/>
            <a:stretch>
              <a:fillRect l="0" t="0" r="0" b="0"/>
            </a:stretch>
          </a:blipFill>
        </p:spPr>
      </p:sp>
      <p:sp>
        <p:nvSpPr>
          <p:cNvPr name="TextBox 6" id="6"/>
          <p:cNvSpPr txBox="true"/>
          <p:nvPr/>
        </p:nvSpPr>
        <p:spPr>
          <a:xfrm rot="0">
            <a:off x="5644878" y="2502535"/>
            <a:ext cx="12479942" cy="7784465"/>
          </a:xfrm>
          <a:prstGeom prst="rect">
            <a:avLst/>
          </a:prstGeom>
        </p:spPr>
        <p:txBody>
          <a:bodyPr anchor="t" rtlCol="false" tIns="0" lIns="0" bIns="0" rIns="0">
            <a:spAutoFit/>
          </a:bodyPr>
          <a:lstStyle/>
          <a:p>
            <a:pPr>
              <a:lnSpc>
                <a:spcPts val="6160"/>
              </a:lnSpc>
            </a:pPr>
          </a:p>
          <a:p>
            <a:pPr marL="949964" indent="-474982" lvl="1">
              <a:lnSpc>
                <a:spcPts val="6160"/>
              </a:lnSpc>
              <a:buFont typeface="Arial"/>
              <a:buChar char="•"/>
            </a:pPr>
            <a:r>
              <a:rPr lang="en-US" sz="4400">
                <a:solidFill>
                  <a:srgbClr val="FFFFFF"/>
                </a:solidFill>
                <a:latin typeface="Canva Sans Bold"/>
              </a:rPr>
              <a:t>Azure ML Studio:</a:t>
            </a:r>
            <a:r>
              <a:rPr lang="en-US" sz="4400">
                <a:solidFill>
                  <a:srgbClr val="FFFFFF"/>
                </a:solidFill>
                <a:latin typeface="Canva Sans"/>
              </a:rPr>
              <a:t> A cloud-based integrated development environment for building, training, and deploying machine learning models.</a:t>
            </a:r>
          </a:p>
          <a:p>
            <a:pPr marL="949964" indent="-474982" lvl="1">
              <a:lnSpc>
                <a:spcPts val="6160"/>
              </a:lnSpc>
              <a:buFont typeface="Arial"/>
              <a:buChar char="•"/>
            </a:pPr>
            <a:r>
              <a:rPr lang="en-US" sz="4400">
                <a:solidFill>
                  <a:srgbClr val="FFFFFF"/>
                </a:solidFill>
                <a:latin typeface="Canva Sans Bold"/>
              </a:rPr>
              <a:t>Azure ML Services: </a:t>
            </a:r>
            <a:r>
              <a:rPr lang="en-US" sz="4400">
                <a:solidFill>
                  <a:srgbClr val="FFFFFF"/>
                </a:solidFill>
                <a:latin typeface="Canva Sans"/>
              </a:rPr>
              <a:t>A comprehensive set of services for end-to-end machine learning workflows, including model training, deployment, and management</a:t>
            </a:r>
            <a:r>
              <a:rPr lang="en-US" sz="4400">
                <a:solidFill>
                  <a:srgbClr val="FFFFFF"/>
                </a:solidFill>
                <a:latin typeface="Canva Sans Bold"/>
              </a:rPr>
              <a:t>.</a:t>
            </a:r>
          </a:p>
          <a:p>
            <a:pPr>
              <a:lnSpc>
                <a:spcPts val="6160"/>
              </a:lnSpc>
            </a:pPr>
          </a:p>
        </p:txBody>
      </p:sp>
      <p:sp>
        <p:nvSpPr>
          <p:cNvPr name="TextBox 7" id="7"/>
          <p:cNvSpPr txBox="true"/>
          <p:nvPr/>
        </p:nvSpPr>
        <p:spPr>
          <a:xfrm rot="0">
            <a:off x="5058361" y="961693"/>
            <a:ext cx="11416356" cy="1329559"/>
          </a:xfrm>
          <a:prstGeom prst="rect">
            <a:avLst/>
          </a:prstGeom>
        </p:spPr>
        <p:txBody>
          <a:bodyPr anchor="t" rtlCol="false" tIns="0" lIns="0" bIns="0" rIns="0">
            <a:spAutoFit/>
          </a:bodyPr>
          <a:lstStyle/>
          <a:p>
            <a:pPr algn="ctr">
              <a:lnSpc>
                <a:spcPts val="11031"/>
              </a:lnSpc>
              <a:spcBef>
                <a:spcPct val="0"/>
              </a:spcBef>
            </a:pPr>
            <a:r>
              <a:rPr lang="en-US" sz="7354" spc="147">
                <a:solidFill>
                  <a:srgbClr val="FFFFFF"/>
                </a:solidFill>
                <a:latin typeface="Aileron Bold"/>
              </a:rPr>
              <a:t>Azure Machine Learning:</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13538A"/>
        </a:solidFill>
      </p:bgPr>
    </p:bg>
    <p:spTree>
      <p:nvGrpSpPr>
        <p:cNvPr id="1" name=""/>
        <p:cNvGrpSpPr/>
        <p:nvPr/>
      </p:nvGrpSpPr>
      <p:grpSpPr>
        <a:xfrm>
          <a:off x="0" y="0"/>
          <a:ext cx="0" cy="0"/>
          <a:chOff x="0" y="0"/>
          <a:chExt cx="0" cy="0"/>
        </a:xfrm>
      </p:grpSpPr>
      <p:grpSp>
        <p:nvGrpSpPr>
          <p:cNvPr name="Group 2" id="2"/>
          <p:cNvGrpSpPr/>
          <p:nvPr/>
        </p:nvGrpSpPr>
        <p:grpSpPr>
          <a:xfrm rot="0">
            <a:off x="1812067" y="2797561"/>
            <a:ext cx="14663866" cy="6706064"/>
            <a:chOff x="0" y="0"/>
            <a:chExt cx="3862088" cy="1766206"/>
          </a:xfrm>
        </p:grpSpPr>
        <p:sp>
          <p:nvSpPr>
            <p:cNvPr name="Freeform 3" id="3"/>
            <p:cNvSpPr/>
            <p:nvPr/>
          </p:nvSpPr>
          <p:spPr>
            <a:xfrm flipH="false" flipV="false" rot="0">
              <a:off x="0" y="0"/>
              <a:ext cx="3862088" cy="1766206"/>
            </a:xfrm>
            <a:custGeom>
              <a:avLst/>
              <a:gdLst/>
              <a:ahLst/>
              <a:cxnLst/>
              <a:rect r="r" b="b" t="t" l="l"/>
              <a:pathLst>
                <a:path h="1766206" w="3862088">
                  <a:moveTo>
                    <a:pt x="26926" y="0"/>
                  </a:moveTo>
                  <a:lnTo>
                    <a:pt x="3835162" y="0"/>
                  </a:lnTo>
                  <a:cubicBezTo>
                    <a:pt x="3842303" y="0"/>
                    <a:pt x="3849152" y="2837"/>
                    <a:pt x="3854202" y="7886"/>
                  </a:cubicBezTo>
                  <a:cubicBezTo>
                    <a:pt x="3859252" y="12936"/>
                    <a:pt x="3862088" y="19785"/>
                    <a:pt x="3862088" y="26926"/>
                  </a:cubicBezTo>
                  <a:lnTo>
                    <a:pt x="3862088" y="1739280"/>
                  </a:lnTo>
                  <a:cubicBezTo>
                    <a:pt x="3862088" y="1746422"/>
                    <a:pt x="3859252" y="1753270"/>
                    <a:pt x="3854202" y="1758320"/>
                  </a:cubicBezTo>
                  <a:cubicBezTo>
                    <a:pt x="3849152" y="1763369"/>
                    <a:pt x="3842303" y="1766206"/>
                    <a:pt x="3835162" y="1766206"/>
                  </a:cubicBezTo>
                  <a:lnTo>
                    <a:pt x="26926" y="1766206"/>
                  </a:lnTo>
                  <a:cubicBezTo>
                    <a:pt x="19785" y="1766206"/>
                    <a:pt x="12936" y="1763369"/>
                    <a:pt x="7886" y="1758320"/>
                  </a:cubicBezTo>
                  <a:cubicBezTo>
                    <a:pt x="2837" y="1753270"/>
                    <a:pt x="0" y="1746422"/>
                    <a:pt x="0" y="1739280"/>
                  </a:cubicBezTo>
                  <a:lnTo>
                    <a:pt x="0" y="26926"/>
                  </a:lnTo>
                  <a:cubicBezTo>
                    <a:pt x="0" y="19785"/>
                    <a:pt x="2837" y="12936"/>
                    <a:pt x="7886" y="7886"/>
                  </a:cubicBezTo>
                  <a:cubicBezTo>
                    <a:pt x="12936" y="2837"/>
                    <a:pt x="19785" y="0"/>
                    <a:pt x="26926" y="0"/>
                  </a:cubicBezTo>
                  <a:close/>
                </a:path>
              </a:pathLst>
            </a:custGeom>
            <a:solidFill>
              <a:srgbClr val="01204C"/>
            </a:solidFill>
          </p:spPr>
        </p:sp>
        <p:sp>
          <p:nvSpPr>
            <p:cNvPr name="TextBox 4" id="4"/>
            <p:cNvSpPr txBox="true"/>
            <p:nvPr/>
          </p:nvSpPr>
          <p:spPr>
            <a:xfrm>
              <a:off x="0" y="-66675"/>
              <a:ext cx="3862088" cy="1832881"/>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4329294" y="866775"/>
            <a:ext cx="8486815" cy="1410212"/>
          </a:xfrm>
          <a:prstGeom prst="rect">
            <a:avLst/>
          </a:prstGeom>
        </p:spPr>
        <p:txBody>
          <a:bodyPr anchor="t" rtlCol="false" tIns="0" lIns="0" bIns="0" rIns="0">
            <a:spAutoFit/>
          </a:bodyPr>
          <a:lstStyle/>
          <a:p>
            <a:pPr algn="ctr">
              <a:lnSpc>
                <a:spcPts val="11521"/>
              </a:lnSpc>
            </a:pPr>
            <a:r>
              <a:rPr lang="en-US" sz="8229">
                <a:solidFill>
                  <a:srgbClr val="FFFFFF"/>
                </a:solidFill>
                <a:latin typeface="Montserrat Bold"/>
              </a:rPr>
              <a:t>Project Bonsai</a:t>
            </a:r>
          </a:p>
        </p:txBody>
      </p:sp>
      <p:sp>
        <p:nvSpPr>
          <p:cNvPr name="TextBox 6" id="6"/>
          <p:cNvSpPr txBox="true"/>
          <p:nvPr/>
        </p:nvSpPr>
        <p:spPr>
          <a:xfrm rot="0">
            <a:off x="3538723" y="3158291"/>
            <a:ext cx="11210555" cy="5988198"/>
          </a:xfrm>
          <a:prstGeom prst="rect">
            <a:avLst/>
          </a:prstGeom>
        </p:spPr>
        <p:txBody>
          <a:bodyPr anchor="t" rtlCol="false" tIns="0" lIns="0" bIns="0" rIns="0">
            <a:spAutoFit/>
          </a:bodyPr>
          <a:lstStyle/>
          <a:p>
            <a:pPr algn="just">
              <a:lnSpc>
                <a:spcPts val="5941"/>
              </a:lnSpc>
            </a:pPr>
            <a:r>
              <a:rPr lang="en-US" sz="4244">
                <a:solidFill>
                  <a:srgbClr val="FFFFFF"/>
                </a:solidFill>
                <a:latin typeface="Canva Sans"/>
              </a:rPr>
              <a:t>Project Bonsai is a tool offered by Microsoft that allows developers with little or no AI experience to design and train an AI agent to do various tasks. It is a ‘machine teaching’ tool. These tasks could be to advise a human operator or to optimise industrial process variables to improve production efficiency.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DAF1WupB5sk</dc:identifier>
  <dcterms:modified xsi:type="dcterms:W3CDTF">2011-08-01T06:04:30Z</dcterms:modified>
  <cp:revision>1</cp:revision>
  <dc:title>AI in MicorsoftAI in Micorsoft</dc:title>
</cp:coreProperties>
</file>